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Helvetica Neue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HelveticaNeueLight-bold.fntdata"/><Relationship Id="rId27" Type="http://schemas.openxmlformats.org/officeDocument/2006/relationships/font" Target="fonts/HelveticaNeueLight-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HelveticaNeueLight-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HelveticaNeueLigh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4" name="Shape 14"/>
        <p:cNvGrpSpPr/>
        <p:nvPr/>
      </p:nvGrpSpPr>
      <p:grpSpPr>
        <a:xfrm>
          <a:off x="0" y="0"/>
          <a:ext cx="0" cy="0"/>
          <a:chOff x="0" y="0"/>
          <a:chExt cx="0" cy="0"/>
        </a:xfrm>
      </p:grpSpPr>
      <p:sp>
        <p:nvSpPr>
          <p:cNvPr id="15" name="Google Shape;15;p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9" name="Google Shape;19;p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2" name="Google Shape;22;p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3" name="Shape 83"/>
        <p:cNvGrpSpPr/>
        <p:nvPr/>
      </p:nvGrpSpPr>
      <p:grpSpPr>
        <a:xfrm>
          <a:off x="0" y="0"/>
          <a:ext cx="0" cy="0"/>
          <a:chOff x="0" y="0"/>
          <a:chExt cx="0" cy="0"/>
        </a:xfrm>
      </p:grpSpPr>
      <p:sp>
        <p:nvSpPr>
          <p:cNvPr id="84" name="Google Shape;84;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1"/>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1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89" name="Shape 89"/>
        <p:cNvGrpSpPr/>
        <p:nvPr/>
      </p:nvGrpSpPr>
      <p:grpSpPr>
        <a:xfrm>
          <a:off x="0" y="0"/>
          <a:ext cx="0" cy="0"/>
          <a:chOff x="0" y="0"/>
          <a:chExt cx="0" cy="0"/>
        </a:xfrm>
      </p:grpSpPr>
      <p:sp>
        <p:nvSpPr>
          <p:cNvPr id="90" name="Google Shape;90;p1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2"/>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1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06" name="Shape 106"/>
        <p:cNvGrpSpPr/>
        <p:nvPr/>
      </p:nvGrpSpPr>
      <p:grpSpPr>
        <a:xfrm>
          <a:off x="0" y="0"/>
          <a:ext cx="0" cy="0"/>
          <a:chOff x="0" y="0"/>
          <a:chExt cx="0" cy="0"/>
        </a:xfrm>
      </p:grpSpPr>
      <p:sp>
        <p:nvSpPr>
          <p:cNvPr id="107" name="Google Shape;107;p14"/>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1" y="6334316"/>
            <a:ext cx="12192000"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4"/>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11" name="Google Shape;111;p1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14" name="Google Shape;114;p1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5" name="Shape 115"/>
        <p:cNvGrpSpPr/>
        <p:nvPr/>
      </p:nvGrpSpPr>
      <p:grpSpPr>
        <a:xfrm>
          <a:off x="0" y="0"/>
          <a:ext cx="0" cy="0"/>
          <a:chOff x="0" y="0"/>
          <a:chExt cx="0" cy="0"/>
        </a:xfrm>
      </p:grpSpPr>
      <p:sp>
        <p:nvSpPr>
          <p:cNvPr id="116" name="Google Shape;116;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5"/>
          <p:cNvSpPr txBox="1"/>
          <p:nvPr>
            <p:ph idx="1" type="body"/>
          </p:nvPr>
        </p:nvSpPr>
        <p:spPr>
          <a:xfrm>
            <a:off x="1097280" y="1845734"/>
            <a:ext cx="4937760" cy="4023359"/>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8" name="Google Shape;118;p15"/>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1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122" name="Shape 122"/>
        <p:cNvGrpSpPr/>
        <p:nvPr/>
      </p:nvGrpSpPr>
      <p:grpSpPr>
        <a:xfrm>
          <a:off x="0" y="0"/>
          <a:ext cx="0" cy="0"/>
          <a:chOff x="0" y="0"/>
          <a:chExt cx="0" cy="0"/>
        </a:xfrm>
      </p:grpSpPr>
      <p:sp>
        <p:nvSpPr>
          <p:cNvPr id="123" name="Google Shape;123;p1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1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28" name="Google Shape;128;p1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1" name="Shape 131"/>
        <p:cNvGrpSpPr/>
        <p:nvPr/>
      </p:nvGrpSpPr>
      <p:grpSpPr>
        <a:xfrm>
          <a:off x="0" y="0"/>
          <a:ext cx="0" cy="0"/>
          <a:chOff x="0" y="0"/>
          <a:chExt cx="0" cy="0"/>
        </a:xfrm>
      </p:grpSpPr>
      <p:sp>
        <p:nvSpPr>
          <p:cNvPr id="132" name="Google Shape;132;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4" name="Google Shape;134;p1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137" name="Shape 137"/>
        <p:cNvGrpSpPr/>
        <p:nvPr/>
      </p:nvGrpSpPr>
      <p:grpSpPr>
        <a:xfrm>
          <a:off x="0" y="0"/>
          <a:ext cx="0" cy="0"/>
          <a:chOff x="0" y="0"/>
          <a:chExt cx="0" cy="0"/>
        </a:xfrm>
      </p:grpSpPr>
      <p:sp>
        <p:nvSpPr>
          <p:cNvPr id="138" name="Google Shape;138;p1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18"/>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42" name="Google Shape;142;p1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5" name="Google Shape;145;p18"/>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46" name="Shape 146"/>
        <p:cNvGrpSpPr/>
        <p:nvPr/>
      </p:nvGrpSpPr>
      <p:grpSpPr>
        <a:xfrm>
          <a:off x="0" y="0"/>
          <a:ext cx="0" cy="0"/>
          <a:chOff x="0" y="0"/>
          <a:chExt cx="0" cy="0"/>
        </a:xfrm>
      </p:grpSpPr>
      <p:sp>
        <p:nvSpPr>
          <p:cNvPr id="147" name="Google Shape;147;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19"/>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49" name="Google Shape;149;p19"/>
          <p:cNvSpPr txBox="1"/>
          <p:nvPr>
            <p:ph idx="2" type="body"/>
          </p:nvPr>
        </p:nvSpPr>
        <p:spPr>
          <a:xfrm>
            <a:off x="1097280" y="2582335"/>
            <a:ext cx="4937760" cy="328676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0" name="Google Shape;150;p19"/>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51" name="Google Shape;151;p19"/>
          <p:cNvSpPr txBox="1"/>
          <p:nvPr>
            <p:ph idx="4" type="body"/>
          </p:nvPr>
        </p:nvSpPr>
        <p:spPr>
          <a:xfrm>
            <a:off x="6217920" y="2582334"/>
            <a:ext cx="4937760" cy="328676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2" name="Google Shape;152;p1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5" name="Shape 155"/>
        <p:cNvGrpSpPr/>
        <p:nvPr/>
      </p:nvGrpSpPr>
      <p:grpSpPr>
        <a:xfrm>
          <a:off x="0" y="0"/>
          <a:ext cx="0" cy="0"/>
          <a:chOff x="0" y="0"/>
          <a:chExt cx="0" cy="0"/>
        </a:xfrm>
      </p:grpSpPr>
      <p:sp>
        <p:nvSpPr>
          <p:cNvPr id="156" name="Google Shape;156;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60" name="Shape 160"/>
        <p:cNvGrpSpPr/>
        <p:nvPr/>
      </p:nvGrpSpPr>
      <p:grpSpPr>
        <a:xfrm>
          <a:off x="0" y="0"/>
          <a:ext cx="0" cy="0"/>
          <a:chOff x="0" y="0"/>
          <a:chExt cx="0" cy="0"/>
        </a:xfrm>
      </p:grpSpPr>
      <p:sp>
        <p:nvSpPr>
          <p:cNvPr id="161" name="Google Shape;161;p2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3" name="Shape 23"/>
        <p:cNvGrpSpPr/>
        <p:nvPr/>
      </p:nvGrpSpPr>
      <p:grpSpPr>
        <a:xfrm>
          <a:off x="0" y="0"/>
          <a:ext cx="0" cy="0"/>
          <a:chOff x="0" y="0"/>
          <a:chExt cx="0" cy="0"/>
        </a:xfrm>
      </p:grpSpPr>
      <p:sp>
        <p:nvSpPr>
          <p:cNvPr id="24" name="Google Shape;24;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1097278" y="1845734"/>
            <a:ext cx="4937760" cy="402336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3"/>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66" name="Shape 166"/>
        <p:cNvGrpSpPr/>
        <p:nvPr/>
      </p:nvGrpSpPr>
      <p:grpSpPr>
        <a:xfrm>
          <a:off x="0" y="0"/>
          <a:ext cx="0" cy="0"/>
          <a:chOff x="0" y="0"/>
          <a:chExt cx="0" cy="0"/>
        </a:xfrm>
      </p:grpSpPr>
      <p:sp>
        <p:nvSpPr>
          <p:cNvPr id="167" name="Google Shape;167;p22"/>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2"/>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22"/>
          <p:cNvSpPr/>
          <p:nvPr>
            <p:ph idx="2" type="pic"/>
          </p:nvPr>
        </p:nvSpPr>
        <p:spPr>
          <a:xfrm>
            <a:off x="15" y="0"/>
            <a:ext cx="12191985" cy="4915076"/>
          </a:xfrm>
          <a:prstGeom prst="rect">
            <a:avLst/>
          </a:prstGeom>
          <a:solidFill>
            <a:srgbClr val="B1C5D7"/>
          </a:solidFill>
          <a:ln>
            <a:noFill/>
          </a:ln>
        </p:spPr>
        <p:txBody>
          <a:bodyPr anchorCtr="0" anchor="t" bIns="45700" lIns="457200" spcFirstLastPara="1" rIns="0" wrap="square" tIns="457200"/>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rgbClr val="3F3F3F"/>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171" name="Google Shape;171;p22"/>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72" name="Google Shape;172;p2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75" name="Shape 175"/>
        <p:cNvGrpSpPr/>
        <p:nvPr/>
      </p:nvGrpSpPr>
      <p:grpSpPr>
        <a:xfrm>
          <a:off x="0" y="0"/>
          <a:ext cx="0" cy="0"/>
          <a:chOff x="0" y="0"/>
          <a:chExt cx="0" cy="0"/>
        </a:xfrm>
      </p:grpSpPr>
      <p:sp>
        <p:nvSpPr>
          <p:cNvPr id="176" name="Google Shape;176;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23"/>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8" name="Google Shape;178;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81" name="Shape 181"/>
        <p:cNvGrpSpPr/>
        <p:nvPr/>
      </p:nvGrpSpPr>
      <p:grpSpPr>
        <a:xfrm>
          <a:off x="0" y="0"/>
          <a:ext cx="0" cy="0"/>
          <a:chOff x="0" y="0"/>
          <a:chExt cx="0" cy="0"/>
        </a:xfrm>
      </p:grpSpPr>
      <p:sp>
        <p:nvSpPr>
          <p:cNvPr id="182" name="Google Shape;182;p2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24"/>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6" name="Google Shape;186;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98" name="Shape 198"/>
        <p:cNvGrpSpPr/>
        <p:nvPr/>
      </p:nvGrpSpPr>
      <p:grpSpPr>
        <a:xfrm>
          <a:off x="0" y="0"/>
          <a:ext cx="0" cy="0"/>
          <a:chOff x="0" y="0"/>
          <a:chExt cx="0" cy="0"/>
        </a:xfrm>
      </p:grpSpPr>
      <p:sp>
        <p:nvSpPr>
          <p:cNvPr id="199" name="Google Shape;199;p26"/>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6"/>
          <p:cNvSpPr/>
          <p:nvPr/>
        </p:nvSpPr>
        <p:spPr>
          <a:xfrm>
            <a:off x="1" y="6334316"/>
            <a:ext cx="12192000"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6"/>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26"/>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3" name="Google Shape;203;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06" name="Google Shape;206;p2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07" name="Shape 207"/>
        <p:cNvGrpSpPr/>
        <p:nvPr/>
      </p:nvGrpSpPr>
      <p:grpSpPr>
        <a:xfrm>
          <a:off x="0" y="0"/>
          <a:ext cx="0" cy="0"/>
          <a:chOff x="0" y="0"/>
          <a:chExt cx="0" cy="0"/>
        </a:xfrm>
      </p:grpSpPr>
      <p:sp>
        <p:nvSpPr>
          <p:cNvPr id="208" name="Google Shape;208;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27"/>
          <p:cNvSpPr txBox="1"/>
          <p:nvPr>
            <p:ph idx="1" type="body"/>
          </p:nvPr>
        </p:nvSpPr>
        <p:spPr>
          <a:xfrm>
            <a:off x="1097280" y="1845734"/>
            <a:ext cx="4937760" cy="4023359"/>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0" name="Google Shape;210;p27"/>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1" name="Google Shape;211;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4" name="Shape 214"/>
        <p:cNvGrpSpPr/>
        <p:nvPr/>
      </p:nvGrpSpPr>
      <p:grpSpPr>
        <a:xfrm>
          <a:off x="0" y="0"/>
          <a:ext cx="0" cy="0"/>
          <a:chOff x="0" y="0"/>
          <a:chExt cx="0" cy="0"/>
        </a:xfrm>
      </p:grpSpPr>
      <p:sp>
        <p:nvSpPr>
          <p:cNvPr id="215" name="Google Shape;215;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2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7" name="Google Shape;217;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220" name="Shape 220"/>
        <p:cNvGrpSpPr/>
        <p:nvPr/>
      </p:nvGrpSpPr>
      <p:grpSpPr>
        <a:xfrm>
          <a:off x="0" y="0"/>
          <a:ext cx="0" cy="0"/>
          <a:chOff x="0" y="0"/>
          <a:chExt cx="0" cy="0"/>
        </a:xfrm>
      </p:grpSpPr>
      <p:sp>
        <p:nvSpPr>
          <p:cNvPr id="221" name="Google Shape;221;p2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29"/>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225" name="Google Shape;225;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28" name="Google Shape;228;p29"/>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29" name="Shape 229"/>
        <p:cNvGrpSpPr/>
        <p:nvPr/>
      </p:nvGrpSpPr>
      <p:grpSpPr>
        <a:xfrm>
          <a:off x="0" y="0"/>
          <a:ext cx="0" cy="0"/>
          <a:chOff x="0" y="0"/>
          <a:chExt cx="0" cy="0"/>
        </a:xfrm>
      </p:grpSpPr>
      <p:sp>
        <p:nvSpPr>
          <p:cNvPr id="230" name="Google Shape;230;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30"/>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32" name="Google Shape;232;p30"/>
          <p:cNvSpPr txBox="1"/>
          <p:nvPr>
            <p:ph idx="2" type="body"/>
          </p:nvPr>
        </p:nvSpPr>
        <p:spPr>
          <a:xfrm>
            <a:off x="1097280" y="2582335"/>
            <a:ext cx="4937760" cy="328676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3" name="Google Shape;233;p30"/>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34" name="Google Shape;234;p30"/>
          <p:cNvSpPr txBox="1"/>
          <p:nvPr>
            <p:ph idx="4" type="body"/>
          </p:nvPr>
        </p:nvSpPr>
        <p:spPr>
          <a:xfrm>
            <a:off x="6217920" y="2582334"/>
            <a:ext cx="4937760" cy="328676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5" name="Google Shape;235;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8" name="Shape 238"/>
        <p:cNvGrpSpPr/>
        <p:nvPr/>
      </p:nvGrpSpPr>
      <p:grpSpPr>
        <a:xfrm>
          <a:off x="0" y="0"/>
          <a:ext cx="0" cy="0"/>
          <a:chOff x="0" y="0"/>
          <a:chExt cx="0" cy="0"/>
        </a:xfrm>
      </p:grpSpPr>
      <p:sp>
        <p:nvSpPr>
          <p:cNvPr id="239" name="Google Shape;239;p3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243" name="Shape 243"/>
        <p:cNvGrpSpPr/>
        <p:nvPr/>
      </p:nvGrpSpPr>
      <p:grpSpPr>
        <a:xfrm>
          <a:off x="0" y="0"/>
          <a:ext cx="0" cy="0"/>
          <a:chOff x="0" y="0"/>
          <a:chExt cx="0" cy="0"/>
        </a:xfrm>
      </p:grpSpPr>
      <p:sp>
        <p:nvSpPr>
          <p:cNvPr id="244" name="Google Shape;244;p3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3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0" name="Shape 30"/>
        <p:cNvGrpSpPr/>
        <p:nvPr/>
      </p:nvGrpSpPr>
      <p:grpSpPr>
        <a:xfrm>
          <a:off x="0" y="0"/>
          <a:ext cx="0" cy="0"/>
          <a:chOff x="0" y="0"/>
          <a:chExt cx="0" cy="0"/>
        </a:xfrm>
      </p:grpSpPr>
      <p:sp>
        <p:nvSpPr>
          <p:cNvPr id="31" name="Google Shape;31;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249" name="Shape 249"/>
        <p:cNvGrpSpPr/>
        <p:nvPr/>
      </p:nvGrpSpPr>
      <p:grpSpPr>
        <a:xfrm>
          <a:off x="0" y="0"/>
          <a:ext cx="0" cy="0"/>
          <a:chOff x="0" y="0"/>
          <a:chExt cx="0" cy="0"/>
        </a:xfrm>
      </p:grpSpPr>
      <p:sp>
        <p:nvSpPr>
          <p:cNvPr id="250" name="Google Shape;250;p33"/>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3"/>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3"/>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33"/>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4" name="Google Shape;254;p33"/>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55" name="Google Shape;255;p33"/>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33"/>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258" name="Shape 258"/>
        <p:cNvGrpSpPr/>
        <p:nvPr/>
      </p:nvGrpSpPr>
      <p:grpSpPr>
        <a:xfrm>
          <a:off x="0" y="0"/>
          <a:ext cx="0" cy="0"/>
          <a:chOff x="0" y="0"/>
          <a:chExt cx="0" cy="0"/>
        </a:xfrm>
      </p:grpSpPr>
      <p:sp>
        <p:nvSpPr>
          <p:cNvPr id="259" name="Google Shape;259;p34"/>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4"/>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4"/>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34"/>
          <p:cNvSpPr/>
          <p:nvPr>
            <p:ph idx="2" type="pic"/>
          </p:nvPr>
        </p:nvSpPr>
        <p:spPr>
          <a:xfrm>
            <a:off x="15" y="0"/>
            <a:ext cx="12191985" cy="4915076"/>
          </a:xfrm>
          <a:prstGeom prst="rect">
            <a:avLst/>
          </a:prstGeom>
          <a:solidFill>
            <a:srgbClr val="C7C1C7"/>
          </a:solidFill>
          <a:ln>
            <a:noFill/>
          </a:ln>
        </p:spPr>
        <p:txBody>
          <a:bodyPr anchorCtr="0" anchor="t" bIns="45700" lIns="457200" spcFirstLastPara="1" rIns="0" wrap="square" tIns="457200"/>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rgbClr val="3F3F3F"/>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263" name="Google Shape;263;p34"/>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64" name="Google Shape;264;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67" name="Shape 267"/>
        <p:cNvGrpSpPr/>
        <p:nvPr/>
      </p:nvGrpSpPr>
      <p:grpSpPr>
        <a:xfrm>
          <a:off x="0" y="0"/>
          <a:ext cx="0" cy="0"/>
          <a:chOff x="0" y="0"/>
          <a:chExt cx="0" cy="0"/>
        </a:xfrm>
      </p:grpSpPr>
      <p:sp>
        <p:nvSpPr>
          <p:cNvPr id="268" name="Google Shape;268;p3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35"/>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0" name="Google Shape;270;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273" name="Shape 273"/>
        <p:cNvGrpSpPr/>
        <p:nvPr/>
      </p:nvGrpSpPr>
      <p:grpSpPr>
        <a:xfrm>
          <a:off x="0" y="0"/>
          <a:ext cx="0" cy="0"/>
          <a:chOff x="0" y="0"/>
          <a:chExt cx="0" cy="0"/>
        </a:xfrm>
      </p:grpSpPr>
      <p:sp>
        <p:nvSpPr>
          <p:cNvPr id="274" name="Google Shape;274;p3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6"/>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6"/>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8" name="Google Shape;278;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3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36" name="Shape 36"/>
        <p:cNvGrpSpPr/>
        <p:nvPr/>
      </p:nvGrpSpPr>
      <p:grpSpPr>
        <a:xfrm>
          <a:off x="0" y="0"/>
          <a:ext cx="0" cy="0"/>
          <a:chOff x="0" y="0"/>
          <a:chExt cx="0" cy="0"/>
        </a:xfrm>
      </p:grpSpPr>
      <p:sp>
        <p:nvSpPr>
          <p:cNvPr id="37" name="Google Shape;37;p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1" name="Google Shape;41;p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4" name="Google Shape;44;p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5" name="Shape 45"/>
        <p:cNvGrpSpPr/>
        <p:nvPr/>
      </p:nvGrpSpPr>
      <p:grpSpPr>
        <a:xfrm>
          <a:off x="0" y="0"/>
          <a:ext cx="0" cy="0"/>
          <a:chOff x="0" y="0"/>
          <a:chExt cx="0" cy="0"/>
        </a:xfrm>
      </p:grpSpPr>
      <p:sp>
        <p:nvSpPr>
          <p:cNvPr id="46" name="Google Shape;46;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6"/>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6"/>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6"/>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59" name="Shape 59"/>
        <p:cNvGrpSpPr/>
        <p:nvPr/>
      </p:nvGrpSpPr>
      <p:grpSpPr>
        <a:xfrm>
          <a:off x="0" y="0"/>
          <a:ext cx="0" cy="0"/>
          <a:chOff x="0" y="0"/>
          <a:chExt cx="0" cy="0"/>
        </a:xfrm>
      </p:grpSpPr>
      <p:sp>
        <p:nvSpPr>
          <p:cNvPr id="60" name="Google Shape;60;p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65" name="Shape 65"/>
        <p:cNvGrpSpPr/>
        <p:nvPr/>
      </p:nvGrpSpPr>
      <p:grpSpPr>
        <a:xfrm>
          <a:off x="0" y="0"/>
          <a:ext cx="0" cy="0"/>
          <a:chOff x="0" y="0"/>
          <a:chExt cx="0" cy="0"/>
        </a:xfrm>
      </p:grpSpPr>
      <p:sp>
        <p:nvSpPr>
          <p:cNvPr id="66" name="Google Shape;66;p9"/>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9"/>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9"/>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9"/>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1" name="Google Shape;71;p9"/>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74" name="Shape 74"/>
        <p:cNvGrpSpPr/>
        <p:nvPr/>
      </p:nvGrpSpPr>
      <p:grpSpPr>
        <a:xfrm>
          <a:off x="0" y="0"/>
          <a:ext cx="0" cy="0"/>
          <a:chOff x="0" y="0"/>
          <a:chExt cx="0" cy="0"/>
        </a:xfrm>
      </p:grpSpPr>
      <p:sp>
        <p:nvSpPr>
          <p:cNvPr id="75" name="Google Shape;75;p10"/>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0"/>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0"/>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0"/>
          <p:cNvSpPr/>
          <p:nvPr>
            <p:ph idx="2" type="pic"/>
          </p:nvPr>
        </p:nvSpPr>
        <p:spPr>
          <a:xfrm>
            <a:off x="15" y="0"/>
            <a:ext cx="12191985" cy="4915076"/>
          </a:xfrm>
          <a:prstGeom prst="rect">
            <a:avLst/>
          </a:prstGeom>
          <a:solidFill>
            <a:srgbClr val="D2CDB0"/>
          </a:solidFill>
          <a:ln>
            <a:noFill/>
          </a:ln>
        </p:spPr>
        <p:txBody>
          <a:bodyPr anchorCtr="0" anchor="t" bIns="45700" lIns="457200" spcFirstLastPara="1" rIns="0" wrap="square" tIns="457200"/>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rgbClr val="3F3F3F"/>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79" name="Google Shape;79;p10"/>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0" name="Google Shape;80;p1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sp>
        <p:nvSpPr>
          <p:cNvPr id="98" name="Google Shape;98;p13"/>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1" name="Google Shape;101;p1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2" name="Google Shape;102;p1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1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05" name="Google Shape;105;p13"/>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9" name="Shape 189"/>
        <p:cNvGrpSpPr/>
        <p:nvPr/>
      </p:nvGrpSpPr>
      <p:grpSpPr>
        <a:xfrm>
          <a:off x="0" y="0"/>
          <a:ext cx="0" cy="0"/>
          <a:chOff x="0" y="0"/>
          <a:chExt cx="0" cy="0"/>
        </a:xfrm>
      </p:grpSpPr>
      <p:sp>
        <p:nvSpPr>
          <p:cNvPr id="190" name="Google Shape;190;p2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3" name="Google Shape;193;p2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94" name="Google Shape;194;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5" name="Google Shape;195;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6" name="Google Shape;196;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97" name="Google Shape;197;p25"/>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hyperlink" Target="http://downloads.globalchange.gov/usimpacts/allimages/4-Energy/4-Hi%20res/4-Energy-pg-55_bot.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7"/>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62626"/>
              </a:buClr>
              <a:buSzPts val="8000"/>
              <a:buFont typeface="Calibri"/>
              <a:buNone/>
            </a:pPr>
            <a:r>
              <a:rPr lang="en-US"/>
              <a:t>Climate Change</a:t>
            </a:r>
            <a:endParaRPr/>
          </a:p>
        </p:txBody>
      </p:sp>
      <p:sp>
        <p:nvSpPr>
          <p:cNvPr id="286" name="Google Shape;286;p37"/>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a:t>CAUSES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Sea Levels Rise</a:t>
            </a:r>
            <a:endParaRPr/>
          </a:p>
        </p:txBody>
      </p:sp>
      <p:sp>
        <p:nvSpPr>
          <p:cNvPr id="358" name="Google Shape;358;p46"/>
          <p:cNvSpPr txBox="1"/>
          <p:nvPr>
            <p:ph idx="1" type="body"/>
          </p:nvPr>
        </p:nvSpPr>
        <p:spPr>
          <a:xfrm>
            <a:off x="281499" y="1737350"/>
            <a:ext cx="5595900" cy="4471200"/>
          </a:xfrm>
          <a:prstGeom prst="rect">
            <a:avLst/>
          </a:prstGeom>
          <a:noFill/>
          <a:ln>
            <a:noFill/>
          </a:ln>
        </p:spPr>
        <p:txBody>
          <a:bodyPr anchorCtr="0" anchor="t" bIns="45700" lIns="0" spcFirstLastPara="1" rIns="0" wrap="square" tIns="45700">
            <a:noAutofit/>
          </a:bodyPr>
          <a:lstStyle/>
          <a:p>
            <a:pPr indent="-182880" lvl="1" marL="384048" rtl="0" algn="l">
              <a:lnSpc>
                <a:spcPct val="115000"/>
              </a:lnSpc>
              <a:spcBef>
                <a:spcPts val="0"/>
              </a:spcBef>
              <a:spcAft>
                <a:spcPts val="0"/>
              </a:spcAft>
              <a:buSzPts val="1625"/>
              <a:buFont typeface="Courier New"/>
              <a:buChar char="o"/>
            </a:pPr>
            <a:r>
              <a:rPr lang="en-US" sz="1625">
                <a:latin typeface="Helvetica Neue Light"/>
                <a:ea typeface="Helvetica Neue Light"/>
                <a:cs typeface="Helvetica Neue Light"/>
                <a:sym typeface="Helvetica Neue Light"/>
              </a:rPr>
              <a:t>Approximately 10% of the world’s population lives in low-lying coastal areas and 2/3 of the world’s cities are at risk - especially as more people flock to cities.  </a:t>
            </a:r>
            <a:endParaRPr/>
          </a:p>
          <a:p>
            <a:pPr indent="-182880" lvl="1" marL="384048" rtl="0" algn="l">
              <a:lnSpc>
                <a:spcPct val="115000"/>
              </a:lnSpc>
              <a:spcBef>
                <a:spcPts val="600"/>
              </a:spcBef>
              <a:spcAft>
                <a:spcPts val="0"/>
              </a:spcAft>
              <a:buSzPts val="1625"/>
              <a:buFont typeface="Courier New"/>
              <a:buChar char="o"/>
            </a:pPr>
            <a:r>
              <a:rPr lang="en-US" sz="1625">
                <a:latin typeface="Helvetica Neue Light"/>
                <a:ea typeface="Helvetica Neue Light"/>
                <a:cs typeface="Helvetica Neue Light"/>
                <a:sym typeface="Helvetica Neue Light"/>
              </a:rPr>
              <a:t>Climate change threatens coastal areas, which are already stressed by human activity, pollution, invasive species, and storms.</a:t>
            </a:r>
            <a:endParaRPr/>
          </a:p>
          <a:p>
            <a:pPr indent="-182880" lvl="1" marL="384048" rtl="0" algn="l">
              <a:lnSpc>
                <a:spcPct val="115000"/>
              </a:lnSpc>
              <a:spcBef>
                <a:spcPts val="600"/>
              </a:spcBef>
              <a:spcAft>
                <a:spcPts val="0"/>
              </a:spcAft>
              <a:buSzPts val="1625"/>
              <a:buFont typeface="Courier New"/>
              <a:buChar char="o"/>
            </a:pPr>
            <a:r>
              <a:rPr lang="en-US" sz="1625">
                <a:latin typeface="Helvetica Neue Light"/>
                <a:ea typeface="Helvetica Neue Light"/>
                <a:cs typeface="Helvetica Neue Light"/>
                <a:sym typeface="Helvetica Neue Light"/>
              </a:rPr>
              <a:t>Sea level rise could erode and inundate coastal ecosystems and eliminate wetlands.</a:t>
            </a:r>
            <a:endParaRPr/>
          </a:p>
          <a:p>
            <a:pPr indent="-182880" lvl="1" marL="384048" rtl="0" algn="l">
              <a:lnSpc>
                <a:spcPct val="115000"/>
              </a:lnSpc>
              <a:spcBef>
                <a:spcPts val="600"/>
              </a:spcBef>
              <a:spcAft>
                <a:spcPts val="0"/>
              </a:spcAft>
              <a:buSzPts val="1625"/>
              <a:buFont typeface="Courier New"/>
              <a:buChar char="o"/>
            </a:pPr>
            <a:r>
              <a:rPr lang="en-US" sz="1625">
                <a:latin typeface="Helvetica Neue Light"/>
                <a:ea typeface="Helvetica Neue Light"/>
                <a:cs typeface="Helvetica Neue Light"/>
                <a:sym typeface="Helvetica Neue Light"/>
              </a:rPr>
              <a:t>Since 1901, the global sea level has risen approximately 8 inches.</a:t>
            </a:r>
            <a:endParaRPr/>
          </a:p>
          <a:p>
            <a:pPr indent="-12064" lvl="0" marL="91440" rtl="0" algn="l">
              <a:lnSpc>
                <a:spcPct val="115000"/>
              </a:lnSpc>
              <a:spcBef>
                <a:spcPts val="1600"/>
              </a:spcBef>
              <a:spcAft>
                <a:spcPts val="0"/>
              </a:spcAft>
              <a:buSzPts val="1250"/>
              <a:buNone/>
            </a:pPr>
            <a:r>
              <a:t/>
            </a:r>
            <a:endParaRPr sz="1250"/>
          </a:p>
        </p:txBody>
      </p:sp>
      <p:pic>
        <p:nvPicPr>
          <p:cNvPr id="359" name="Google Shape;359;p46"/>
          <p:cNvPicPr preferRelativeResize="0"/>
          <p:nvPr>
            <p:ph idx="2" type="body"/>
          </p:nvPr>
        </p:nvPicPr>
        <p:blipFill rotWithShape="1">
          <a:blip r:embed="rId3">
            <a:alphaModFix/>
          </a:blip>
          <a:srcRect b="4293" l="0" r="0" t="0"/>
          <a:stretch/>
        </p:blipFill>
        <p:spPr>
          <a:xfrm>
            <a:off x="6432330" y="0"/>
            <a:ext cx="5644057" cy="6318135"/>
          </a:xfrm>
          <a:prstGeom prst="rect">
            <a:avLst/>
          </a:prstGeom>
          <a:noFill/>
          <a:ln>
            <a:noFill/>
          </a:ln>
        </p:spPr>
      </p:pic>
      <p:sp>
        <p:nvSpPr>
          <p:cNvPr id="360" name="Google Shape;360;p46"/>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4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Extreme Weather</a:t>
            </a:r>
            <a:endParaRPr/>
          </a:p>
        </p:txBody>
      </p:sp>
      <p:sp>
        <p:nvSpPr>
          <p:cNvPr id="366" name="Google Shape;366;p47"/>
          <p:cNvSpPr txBox="1"/>
          <p:nvPr>
            <p:ph idx="1" type="body"/>
          </p:nvPr>
        </p:nvSpPr>
        <p:spPr>
          <a:xfrm>
            <a:off x="1097280" y="1845734"/>
            <a:ext cx="4937760" cy="4023359"/>
          </a:xfrm>
          <a:prstGeom prst="rect">
            <a:avLst/>
          </a:prstGeom>
          <a:noFill/>
          <a:ln>
            <a:noFill/>
          </a:ln>
        </p:spPr>
        <p:txBody>
          <a:bodyPr anchorCtr="0" anchor="t" bIns="45700" lIns="0" spcFirstLastPara="1" rIns="0" wrap="square" tIns="45700">
            <a:noAutofit/>
          </a:bodyPr>
          <a:lstStyle/>
          <a:p>
            <a:pPr indent="-117475" lvl="0" marL="91440" rtl="0" algn="l">
              <a:lnSpc>
                <a:spcPct val="90000"/>
              </a:lnSpc>
              <a:spcBef>
                <a:spcPts val="0"/>
              </a:spcBef>
              <a:spcAft>
                <a:spcPts val="0"/>
              </a:spcAft>
              <a:buSzPts val="1850"/>
              <a:buFont typeface="Arial"/>
              <a:buChar char="•"/>
            </a:pPr>
            <a:r>
              <a:rPr lang="en-US" sz="1850">
                <a:latin typeface="Helvetica Neue Light"/>
                <a:ea typeface="Helvetica Neue Light"/>
                <a:cs typeface="Helvetica Neue Light"/>
                <a:sym typeface="Helvetica Neue Light"/>
              </a:rPr>
              <a:t>There have been changes in some types of extreme weather events in the United States over the last several decades, including more intense and frequent heat waves, less frequent and intense cold waves, and regional changes in floods, droughts, and wildfires.</a:t>
            </a:r>
            <a:r>
              <a:rPr baseline="30000" lang="en-US" sz="1850">
                <a:latin typeface="Helvetica Neue Light"/>
                <a:ea typeface="Helvetica Neue Light"/>
                <a:cs typeface="Helvetica Neue Light"/>
                <a:sym typeface="Helvetica Neue Light"/>
              </a:rPr>
              <a:t> </a:t>
            </a:r>
            <a:r>
              <a:rPr lang="en-US" sz="1850">
                <a:latin typeface="Helvetica Neue Light"/>
                <a:ea typeface="Helvetica Neue Light"/>
                <a:cs typeface="Helvetica Neue Light"/>
                <a:sym typeface="Helvetica Neue Light"/>
              </a:rPr>
              <a:t> This rise in extreme weather events fits a pattern you can expect with a warming planet.</a:t>
            </a:r>
            <a:endParaRPr/>
          </a:p>
          <a:p>
            <a:pPr indent="-117475" lvl="0" marL="91440" rtl="0" algn="l">
              <a:lnSpc>
                <a:spcPct val="90000"/>
              </a:lnSpc>
              <a:spcBef>
                <a:spcPts val="1400"/>
              </a:spcBef>
              <a:spcAft>
                <a:spcPts val="0"/>
              </a:spcAft>
              <a:buSzPts val="1850"/>
              <a:buFont typeface="Arial"/>
              <a:buChar char="•"/>
            </a:pPr>
            <a:r>
              <a:rPr lang="en-US" sz="1850">
                <a:latin typeface="Helvetica Neue Light"/>
                <a:ea typeface="Helvetica Neue Light"/>
                <a:cs typeface="Helvetica Neue Light"/>
                <a:sym typeface="Helvetica Neue Light"/>
              </a:rPr>
              <a:t>Coastal areas are also vulnerable to increases in the intensity of storm surge and heavy precipitation. Storm surges flood low-lying areas, damage property, disrupt transportation systems, destroy habitat, and threaten human health and safety. </a:t>
            </a:r>
            <a:endParaRPr/>
          </a:p>
          <a:p>
            <a:pPr indent="0" lvl="0" marL="91440" rtl="0" algn="l">
              <a:lnSpc>
                <a:spcPct val="90000"/>
              </a:lnSpc>
              <a:spcBef>
                <a:spcPts val="1400"/>
              </a:spcBef>
              <a:spcAft>
                <a:spcPts val="0"/>
              </a:spcAft>
              <a:buSzPts val="1850"/>
              <a:buNone/>
            </a:pPr>
            <a:r>
              <a:t/>
            </a:r>
            <a:endParaRPr sz="1850"/>
          </a:p>
        </p:txBody>
      </p:sp>
      <p:pic>
        <p:nvPicPr>
          <p:cNvPr id="367" name="Google Shape;367;p47"/>
          <p:cNvPicPr preferRelativeResize="0"/>
          <p:nvPr>
            <p:ph idx="2" type="body"/>
          </p:nvPr>
        </p:nvPicPr>
        <p:blipFill rotWithShape="1">
          <a:blip r:embed="rId3">
            <a:alphaModFix/>
          </a:blip>
          <a:srcRect b="0" l="0" r="0" t="0"/>
          <a:stretch/>
        </p:blipFill>
        <p:spPr>
          <a:xfrm>
            <a:off x="6126480" y="2002221"/>
            <a:ext cx="5458757" cy="3866872"/>
          </a:xfrm>
          <a:prstGeom prst="rect">
            <a:avLst/>
          </a:prstGeom>
          <a:noFill/>
          <a:ln>
            <a:noFill/>
          </a:ln>
        </p:spPr>
      </p:pic>
      <p:sp>
        <p:nvSpPr>
          <p:cNvPr id="368" name="Google Shape;368;p47"/>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4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Economy</a:t>
            </a:r>
            <a:endParaRPr/>
          </a:p>
        </p:txBody>
      </p:sp>
      <p:pic>
        <p:nvPicPr>
          <p:cNvPr id="374" name="Google Shape;374;p48"/>
          <p:cNvPicPr preferRelativeResize="0"/>
          <p:nvPr>
            <p:ph idx="1" type="body"/>
          </p:nvPr>
        </p:nvPicPr>
        <p:blipFill rotWithShape="1">
          <a:blip r:embed="rId3">
            <a:alphaModFix/>
          </a:blip>
          <a:srcRect b="0" l="0" r="0" t="0"/>
          <a:stretch/>
        </p:blipFill>
        <p:spPr>
          <a:xfrm>
            <a:off x="1187768" y="1851850"/>
            <a:ext cx="5282642" cy="2994469"/>
          </a:xfrm>
          <a:prstGeom prst="rect">
            <a:avLst/>
          </a:prstGeom>
          <a:noFill/>
          <a:ln>
            <a:noFill/>
          </a:ln>
        </p:spPr>
      </p:pic>
      <p:sp>
        <p:nvSpPr>
          <p:cNvPr id="375" name="Google Shape;375;p48"/>
          <p:cNvSpPr txBox="1"/>
          <p:nvPr>
            <p:ph idx="2" type="body"/>
          </p:nvPr>
        </p:nvSpPr>
        <p:spPr>
          <a:xfrm>
            <a:off x="1187768" y="4735960"/>
            <a:ext cx="5117487" cy="4023360"/>
          </a:xfrm>
          <a:prstGeom prst="rect">
            <a:avLst/>
          </a:prstGeom>
          <a:noFill/>
          <a:ln>
            <a:noFill/>
          </a:ln>
        </p:spPr>
        <p:txBody>
          <a:bodyPr anchorCtr="0" anchor="t" bIns="45700" lIns="0" spcFirstLastPara="1" rIns="0" wrap="square" tIns="45700">
            <a:noAutofit/>
          </a:bodyPr>
          <a:lstStyle/>
          <a:p>
            <a:pPr indent="-101600" lvl="0" marL="91440" rtl="0" algn="l">
              <a:lnSpc>
                <a:spcPct val="90000"/>
              </a:lnSpc>
              <a:spcBef>
                <a:spcPts val="0"/>
              </a:spcBef>
              <a:spcAft>
                <a:spcPts val="0"/>
              </a:spcAft>
              <a:buSzPts val="1600"/>
              <a:buChar char=" "/>
            </a:pPr>
            <a:r>
              <a:rPr lang="en-US" sz="1600">
                <a:latin typeface="Helvetica Neue Light"/>
                <a:ea typeface="Helvetica Neue Light"/>
                <a:cs typeface="Helvetica Neue Light"/>
                <a:sym typeface="Helvetica Neue Light"/>
              </a:rPr>
              <a:t>The number of cooling (or heating) "degree days" refers to the sum of the number of degrees that each day's average temperature is hotter (or colder) than 65°F over the course of a year.  Source: </a:t>
            </a:r>
            <a:r>
              <a:rPr lang="en-US" sz="1600" u="sng">
                <a:solidFill>
                  <a:schemeClr val="hlink"/>
                </a:solidFill>
                <a:latin typeface="Helvetica Neue Light"/>
                <a:ea typeface="Helvetica Neue Light"/>
                <a:cs typeface="Helvetica Neue Light"/>
                <a:sym typeface="Helvetica Neue Light"/>
                <a:hlinkClick r:id="rId4"/>
              </a:rPr>
              <a:t>USGCRP (2009)</a:t>
            </a:r>
            <a:endParaRPr sz="1600">
              <a:latin typeface="Helvetica Neue Light"/>
              <a:ea typeface="Helvetica Neue Light"/>
              <a:cs typeface="Helvetica Neue Light"/>
              <a:sym typeface="Helvetica Neue Light"/>
            </a:endParaRPr>
          </a:p>
          <a:p>
            <a:pPr indent="0" lvl="0" marL="91440" rtl="0" algn="l">
              <a:lnSpc>
                <a:spcPct val="90000"/>
              </a:lnSpc>
              <a:spcBef>
                <a:spcPts val="1400"/>
              </a:spcBef>
              <a:spcAft>
                <a:spcPts val="0"/>
              </a:spcAft>
              <a:buSzPts val="2000"/>
              <a:buNone/>
            </a:pPr>
            <a:r>
              <a:t/>
            </a:r>
            <a:endParaRPr/>
          </a:p>
        </p:txBody>
      </p:sp>
      <p:sp>
        <p:nvSpPr>
          <p:cNvPr id="376" name="Google Shape;376;p48"/>
          <p:cNvSpPr txBox="1"/>
          <p:nvPr/>
        </p:nvSpPr>
        <p:spPr>
          <a:xfrm>
            <a:off x="6486886" y="1845735"/>
            <a:ext cx="4830554" cy="507831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elvetica Neue Light"/>
                <a:ea typeface="Helvetica Neue Light"/>
                <a:cs typeface="Helvetica Neue Light"/>
                <a:sym typeface="Helvetica Neue Light"/>
              </a:rPr>
              <a:t>Net expenditure in annual heating and cooling could increase by 10% ($26 billion) with a 4.5°F warming by the end of the century, and by 22% ($57 billion) with a warming of 9.0°F</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elvetica Neue Light"/>
                <a:ea typeface="Helvetica Neue Light"/>
                <a:cs typeface="Helvetica Neue Light"/>
                <a:sym typeface="Helvetica Neue Light"/>
              </a:rPr>
              <a:t>A large portion of U.S. energy infrastructure is located in coastal areas and therefore sensitive to sea level rise and storm surge. For example, fuel ports and the generation and transmission lines that bring electricity to major urban coastal centers are at risk.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elvetica Neue Light"/>
                <a:ea typeface="Helvetica Neue Light"/>
                <a:cs typeface="Helvetica Neue Light"/>
                <a:sym typeface="Helvetica Neue Light"/>
              </a:rPr>
              <a:t>Changes in the frequency and severity of storms and other extreme events may also damage energy infrastructure, resulting in energy shortages that harm the economy and disrupt peoples’ daily lives. </a:t>
            </a:r>
            <a:endParaRPr/>
          </a:p>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a:p>
            <a:pPr indent="0" lvl="0" marL="0" marR="0" rtl="0" algn="l">
              <a:spcBef>
                <a:spcPts val="0"/>
              </a:spcBef>
              <a:spcAft>
                <a:spcPts val="0"/>
              </a:spcAft>
              <a:buNone/>
            </a:pPr>
            <a:r>
              <a:t/>
            </a:r>
            <a:endParaRPr sz="1800">
              <a:solidFill>
                <a:schemeClr val="dk1"/>
              </a:solidFill>
              <a:latin typeface="Helvetica Neue Light"/>
              <a:ea typeface="Helvetica Neue Light"/>
              <a:cs typeface="Helvetica Neue Light"/>
              <a:sym typeface="Helvetica Neue Light"/>
            </a:endParaRPr>
          </a:p>
        </p:txBody>
      </p:sp>
      <p:sp>
        <p:nvSpPr>
          <p:cNvPr id="377" name="Google Shape;377;p48"/>
          <p:cNvSpPr txBox="1"/>
          <p:nvPr/>
        </p:nvSpPr>
        <p:spPr>
          <a:xfrm>
            <a:off x="0" y="6424475"/>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4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Impact on Ecosystems</a:t>
            </a:r>
            <a:endParaRPr/>
          </a:p>
        </p:txBody>
      </p:sp>
      <p:sp>
        <p:nvSpPr>
          <p:cNvPr id="383" name="Google Shape;383;p49"/>
          <p:cNvSpPr txBox="1"/>
          <p:nvPr>
            <p:ph idx="1" type="body"/>
          </p:nvPr>
        </p:nvSpPr>
        <p:spPr>
          <a:xfrm>
            <a:off x="315227" y="1845725"/>
            <a:ext cx="5719800" cy="4474200"/>
          </a:xfrm>
          <a:prstGeom prst="rect">
            <a:avLst/>
          </a:prstGeom>
          <a:noFill/>
          <a:ln>
            <a:noFill/>
          </a:ln>
        </p:spPr>
        <p:txBody>
          <a:bodyPr anchorCtr="0" anchor="t" bIns="45700" lIns="0" spcFirstLastPara="1" rIns="0" wrap="square" tIns="45700">
            <a:noAutofit/>
          </a:bodyPr>
          <a:lstStyle/>
          <a:p>
            <a:pPr indent="-127000" lvl="0" marL="91440" rtl="0" algn="l">
              <a:lnSpc>
                <a:spcPct val="80000"/>
              </a:lnSpc>
              <a:spcBef>
                <a:spcPts val="0"/>
              </a:spcBef>
              <a:spcAft>
                <a:spcPts val="0"/>
              </a:spcAft>
              <a:buSzPts val="2000"/>
              <a:buFont typeface="Arial"/>
              <a:buChar char="•"/>
            </a:pPr>
            <a:r>
              <a:rPr lang="en-US">
                <a:latin typeface="Helvetica Neue Light"/>
                <a:ea typeface="Helvetica Neue Light"/>
                <a:cs typeface="Helvetica Neue Light"/>
                <a:sym typeface="Helvetica Neue Light"/>
              </a:rPr>
              <a:t>Higher sea surface temperatures increase the risks of coral bleaching, which can lead to coral death and the loss of critical habitat for other species.</a:t>
            </a:r>
            <a:endParaRPr/>
          </a:p>
          <a:p>
            <a:pPr indent="-127000" lvl="0" marL="91440" rtl="0" algn="l">
              <a:lnSpc>
                <a:spcPct val="80000"/>
              </a:lnSpc>
              <a:spcBef>
                <a:spcPts val="1400"/>
              </a:spcBef>
              <a:spcAft>
                <a:spcPts val="0"/>
              </a:spcAft>
              <a:buSzPts val="2000"/>
              <a:buFont typeface="Arial"/>
              <a:buChar char="•"/>
            </a:pPr>
            <a:r>
              <a:rPr lang="en-US">
                <a:latin typeface="Helvetica Neue Light"/>
                <a:ea typeface="Helvetica Neue Light"/>
                <a:cs typeface="Helvetica Neue Light"/>
                <a:sym typeface="Helvetica Neue Light"/>
              </a:rPr>
              <a:t>Warming may force species to migrate to higher latitudes or higher elevations where temperatures are more conducive to their survival. Similarly, as sea level rises, saltwater intrusion into a freshwater system may force some key species to relocate or die, thus removing predators or prey that are critical in the existing food chain.</a:t>
            </a:r>
            <a:endParaRPr/>
          </a:p>
          <a:p>
            <a:pPr indent="-127000" lvl="0" marL="91440" rtl="0" algn="l">
              <a:lnSpc>
                <a:spcPct val="80000"/>
              </a:lnSpc>
              <a:spcBef>
                <a:spcPts val="1400"/>
              </a:spcBef>
              <a:spcAft>
                <a:spcPts val="0"/>
              </a:spcAft>
              <a:buSzPts val="2000"/>
              <a:buFont typeface="Arial"/>
              <a:buChar char="•"/>
            </a:pPr>
            <a:r>
              <a:rPr lang="en-US">
                <a:latin typeface="Helvetica Neue Light"/>
                <a:ea typeface="Helvetica Neue Light"/>
                <a:cs typeface="Helvetica Neue Light"/>
                <a:sym typeface="Helvetica Neue Light"/>
              </a:rPr>
              <a:t>The impact of climate change on a particular species can ripple through a food web and affect a wide range of other organisms.</a:t>
            </a:r>
            <a:endParaRPr/>
          </a:p>
        </p:txBody>
      </p:sp>
      <p:pic>
        <p:nvPicPr>
          <p:cNvPr id="384" name="Google Shape;384;p49"/>
          <p:cNvPicPr preferRelativeResize="0"/>
          <p:nvPr/>
        </p:nvPicPr>
        <p:blipFill rotWithShape="1">
          <a:blip r:embed="rId3">
            <a:alphaModFix/>
          </a:blip>
          <a:srcRect b="1438" l="0" r="0" t="0"/>
          <a:stretch/>
        </p:blipFill>
        <p:spPr>
          <a:xfrm>
            <a:off x="6038193" y="1845734"/>
            <a:ext cx="5117487" cy="4474254"/>
          </a:xfrm>
          <a:prstGeom prst="rect">
            <a:avLst/>
          </a:prstGeom>
          <a:noFill/>
          <a:ln>
            <a:noFill/>
          </a:ln>
        </p:spPr>
      </p:pic>
      <p:sp>
        <p:nvSpPr>
          <p:cNvPr id="385" name="Google Shape;385;p49"/>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50"/>
          <p:cNvSpPr txBox="1"/>
          <p:nvPr>
            <p:ph type="title"/>
          </p:nvPr>
        </p:nvSpPr>
        <p:spPr>
          <a:xfrm>
            <a:off x="409903" y="640080"/>
            <a:ext cx="3200400" cy="22860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FFFFFF"/>
              </a:buClr>
              <a:buSzPts val="7200"/>
              <a:buFont typeface="Helvetica Neue Light"/>
              <a:buNone/>
            </a:pPr>
            <a:r>
              <a:rPr lang="en-US" sz="7200">
                <a:latin typeface="Helvetica Neue Light"/>
                <a:ea typeface="Helvetica Neue Light"/>
                <a:cs typeface="Helvetica Neue Light"/>
                <a:sym typeface="Helvetica Neue Light"/>
              </a:rPr>
              <a:t>Human Health</a:t>
            </a:r>
            <a:endParaRPr/>
          </a:p>
        </p:txBody>
      </p:sp>
      <p:sp>
        <p:nvSpPr>
          <p:cNvPr id="391" name="Google Shape;391;p50"/>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Autofit/>
          </a:bodyPr>
          <a:lstStyle/>
          <a:p>
            <a:pPr indent="0" lvl="0" marL="91440" rtl="0" algn="l">
              <a:lnSpc>
                <a:spcPct val="90000"/>
              </a:lnSpc>
              <a:spcBef>
                <a:spcPts val="0"/>
              </a:spcBef>
              <a:spcAft>
                <a:spcPts val="0"/>
              </a:spcAft>
              <a:buSzPts val="2000"/>
              <a:buNone/>
            </a:pPr>
            <a:r>
              <a:t/>
            </a:r>
            <a:endParaRPr/>
          </a:p>
        </p:txBody>
      </p:sp>
      <p:sp>
        <p:nvSpPr>
          <p:cNvPr id="392" name="Google Shape;392;p50"/>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sz="2400"/>
              <a:t>Climate change threatens human health, including mental health, and access to clean air, safe drinking water, nutritious food, and shelter.</a:t>
            </a:r>
            <a:endParaRPr/>
          </a:p>
          <a:p>
            <a:pPr indent="0" lvl="0" marL="0" rtl="0" algn="l">
              <a:lnSpc>
                <a:spcPct val="90000"/>
              </a:lnSpc>
              <a:spcBef>
                <a:spcPts val="1400"/>
              </a:spcBef>
              <a:spcAft>
                <a:spcPts val="0"/>
              </a:spcAft>
              <a:buSzPts val="1500"/>
              <a:buNone/>
            </a:pPr>
            <a:r>
              <a:t/>
            </a:r>
            <a:endParaRPr/>
          </a:p>
        </p:txBody>
      </p:sp>
      <p:pic>
        <p:nvPicPr>
          <p:cNvPr id="393" name="Google Shape;393;p50"/>
          <p:cNvPicPr preferRelativeResize="0"/>
          <p:nvPr>
            <p:ph idx="4294967295" type="body"/>
          </p:nvPr>
        </p:nvPicPr>
        <p:blipFill rotWithShape="1">
          <a:blip r:embed="rId3">
            <a:alphaModFix/>
          </a:blip>
          <a:srcRect b="0" l="0" r="0" t="0"/>
          <a:stretch/>
        </p:blipFill>
        <p:spPr>
          <a:xfrm>
            <a:off x="4106916" y="0"/>
            <a:ext cx="8085084" cy="6896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62626"/>
              </a:buClr>
              <a:buSzPts val="8000"/>
              <a:buFont typeface="Calibri"/>
              <a:buNone/>
            </a:pPr>
            <a:r>
              <a:rPr lang="en-US"/>
              <a:t>Climate Change	</a:t>
            </a:r>
            <a:endParaRPr/>
          </a:p>
        </p:txBody>
      </p:sp>
      <p:sp>
        <p:nvSpPr>
          <p:cNvPr id="399" name="Google Shape;399;p51"/>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a:t>SOLUTIONS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Renewable Energy</a:t>
            </a:r>
            <a:endParaRPr/>
          </a:p>
        </p:txBody>
      </p:sp>
      <p:sp>
        <p:nvSpPr>
          <p:cNvPr id="405" name="Google Shape;405;p52"/>
          <p:cNvSpPr txBox="1"/>
          <p:nvPr>
            <p:ph idx="1" type="body"/>
          </p:nvPr>
        </p:nvSpPr>
        <p:spPr>
          <a:xfrm>
            <a:off x="202800" y="1845725"/>
            <a:ext cx="6204600" cy="4444800"/>
          </a:xfrm>
          <a:prstGeom prst="rect">
            <a:avLst/>
          </a:prstGeom>
          <a:noFill/>
          <a:ln>
            <a:noFill/>
          </a:ln>
        </p:spPr>
        <p:txBody>
          <a:bodyPr anchorCtr="0" anchor="t" bIns="45700" lIns="0" spcFirstLastPara="1" rIns="0" wrap="square" tIns="45700">
            <a:noAutofit/>
          </a:bodyPr>
          <a:lstStyle/>
          <a:p>
            <a:pPr indent="-127000" lvl="0" marL="91440" rtl="0" algn="l">
              <a:lnSpc>
                <a:spcPct val="90000"/>
              </a:lnSpc>
              <a:spcBef>
                <a:spcPts val="0"/>
              </a:spcBef>
              <a:spcAft>
                <a:spcPts val="0"/>
              </a:spcAft>
              <a:buSzPts val="2000"/>
              <a:buChar char=" "/>
            </a:pPr>
            <a:r>
              <a:rPr lang="en-US">
                <a:latin typeface="Helvetica Neue Light"/>
                <a:ea typeface="Helvetica Neue Light"/>
                <a:cs typeface="Helvetica Neue Light"/>
                <a:sym typeface="Helvetica Neue Light"/>
              </a:rPr>
              <a:t>Focusing on renewable energy would shift the emphasis away from coal and oil.   It includes investing more into solar power, wind power, bio-fuels, and geothermal energy at the industrial, consumer, and personal levels. </a:t>
            </a:r>
            <a:endParaRPr/>
          </a:p>
          <a:p>
            <a:pPr indent="-127000" lvl="0" marL="91440" rtl="0" algn="l">
              <a:lnSpc>
                <a:spcPct val="90000"/>
              </a:lnSpc>
              <a:spcBef>
                <a:spcPts val="1400"/>
              </a:spcBef>
              <a:spcAft>
                <a:spcPts val="0"/>
              </a:spcAft>
              <a:buSzPts val="2000"/>
              <a:buChar char=" "/>
            </a:pPr>
            <a:r>
              <a:rPr b="1" lang="en-US">
                <a:latin typeface="Helvetica Neue Light"/>
                <a:ea typeface="Helvetica Neue Light"/>
                <a:cs typeface="Helvetica Neue Light"/>
                <a:sym typeface="Helvetica Neue Light"/>
              </a:rPr>
              <a:t>Benefits include</a:t>
            </a:r>
            <a:endParaRPr/>
          </a:p>
          <a:p>
            <a:pPr indent="-127000" lvl="0" marL="91440" rtl="0" algn="l">
              <a:lnSpc>
                <a:spcPct val="90000"/>
              </a:lnSpc>
              <a:spcBef>
                <a:spcPts val="1400"/>
              </a:spcBef>
              <a:spcAft>
                <a:spcPts val="0"/>
              </a:spcAft>
              <a:buSzPts val="2000"/>
              <a:buFont typeface="Noto Sans Symbols"/>
              <a:buChar char="▪"/>
            </a:pPr>
            <a:r>
              <a:rPr lang="en-US">
                <a:latin typeface="Helvetica Neue Light"/>
                <a:ea typeface="Helvetica Neue Light"/>
                <a:cs typeface="Helvetica Neue Light"/>
                <a:sym typeface="Helvetica Neue Light"/>
              </a:rPr>
              <a:t>Reduced air pollution and greenhouse gas emissions</a:t>
            </a:r>
            <a:endParaRPr/>
          </a:p>
          <a:p>
            <a:pPr indent="-127000" lvl="0" marL="91440" rtl="0" algn="l">
              <a:lnSpc>
                <a:spcPct val="90000"/>
              </a:lnSpc>
              <a:spcBef>
                <a:spcPts val="1400"/>
              </a:spcBef>
              <a:spcAft>
                <a:spcPts val="0"/>
              </a:spcAft>
              <a:buSzPts val="2000"/>
              <a:buFont typeface="Noto Sans Symbols"/>
              <a:buChar char="▪"/>
            </a:pPr>
            <a:r>
              <a:rPr lang="en-US">
                <a:latin typeface="Helvetica Neue Light"/>
                <a:ea typeface="Helvetica Neue Light"/>
                <a:cs typeface="Helvetica Neue Light"/>
                <a:sym typeface="Helvetica Neue Light"/>
              </a:rPr>
              <a:t>Lower consumer energy bills</a:t>
            </a:r>
            <a:endParaRPr/>
          </a:p>
          <a:p>
            <a:pPr indent="-127000" lvl="0" marL="91440" rtl="0" algn="l">
              <a:lnSpc>
                <a:spcPct val="90000"/>
              </a:lnSpc>
              <a:spcBef>
                <a:spcPts val="1400"/>
              </a:spcBef>
              <a:spcAft>
                <a:spcPts val="0"/>
              </a:spcAft>
              <a:buSzPts val="2000"/>
              <a:buFont typeface="Noto Sans Symbols"/>
              <a:buChar char="▪"/>
            </a:pPr>
            <a:r>
              <a:rPr lang="en-US">
                <a:latin typeface="Helvetica Neue Light"/>
                <a:ea typeface="Helvetica Neue Light"/>
                <a:cs typeface="Helvetica Neue Light"/>
                <a:sym typeface="Helvetica Neue Light"/>
              </a:rPr>
              <a:t>Enhanced state and local economic development and job creation</a:t>
            </a:r>
            <a:endParaRPr/>
          </a:p>
          <a:p>
            <a:pPr indent="-127000" lvl="0" marL="91440" rtl="0" algn="l">
              <a:lnSpc>
                <a:spcPct val="90000"/>
              </a:lnSpc>
              <a:spcBef>
                <a:spcPts val="1400"/>
              </a:spcBef>
              <a:spcAft>
                <a:spcPts val="0"/>
              </a:spcAft>
              <a:buSzPts val="2000"/>
              <a:buFont typeface="Noto Sans Symbols"/>
              <a:buChar char="▪"/>
            </a:pPr>
            <a:r>
              <a:rPr lang="en-US">
                <a:latin typeface="Helvetica Neue Light"/>
                <a:ea typeface="Helvetica Neue Light"/>
                <a:cs typeface="Helvetica Neue Light"/>
                <a:sym typeface="Helvetica Neue Light"/>
              </a:rPr>
              <a:t>Improved energy system reliability and security</a:t>
            </a:r>
            <a:endParaRPr/>
          </a:p>
          <a:p>
            <a:pPr indent="0" lvl="0" marL="91440" rtl="0" algn="l">
              <a:lnSpc>
                <a:spcPct val="90000"/>
              </a:lnSpc>
              <a:spcBef>
                <a:spcPts val="1400"/>
              </a:spcBef>
              <a:spcAft>
                <a:spcPts val="0"/>
              </a:spcAft>
              <a:buSzPts val="2000"/>
              <a:buNone/>
            </a:pPr>
            <a:r>
              <a:t/>
            </a:r>
            <a:endParaRPr/>
          </a:p>
        </p:txBody>
      </p:sp>
      <p:pic>
        <p:nvPicPr>
          <p:cNvPr id="406" name="Google Shape;406;p52"/>
          <p:cNvPicPr preferRelativeResize="0"/>
          <p:nvPr>
            <p:ph idx="2" type="body"/>
          </p:nvPr>
        </p:nvPicPr>
        <p:blipFill rotWithShape="1">
          <a:blip r:embed="rId3">
            <a:alphaModFix/>
          </a:blip>
          <a:srcRect b="0" l="0" r="0" t="0"/>
          <a:stretch/>
        </p:blipFill>
        <p:spPr>
          <a:xfrm>
            <a:off x="6845899" y="1845729"/>
            <a:ext cx="4937100" cy="4173600"/>
          </a:xfrm>
          <a:prstGeom prst="rect">
            <a:avLst/>
          </a:prstGeom>
          <a:noFill/>
          <a:ln>
            <a:noFill/>
          </a:ln>
        </p:spPr>
      </p:pic>
      <p:sp>
        <p:nvSpPr>
          <p:cNvPr id="407" name="Google Shape;407;p52"/>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5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Upgraded Transportation</a:t>
            </a:r>
            <a:endParaRPr/>
          </a:p>
        </p:txBody>
      </p:sp>
      <p:sp>
        <p:nvSpPr>
          <p:cNvPr id="413" name="Google Shape;413;p53"/>
          <p:cNvSpPr txBox="1"/>
          <p:nvPr>
            <p:ph idx="1" type="body"/>
          </p:nvPr>
        </p:nvSpPr>
        <p:spPr>
          <a:xfrm>
            <a:off x="1097280" y="1737360"/>
            <a:ext cx="7810238" cy="2981342"/>
          </a:xfrm>
          <a:prstGeom prst="rect">
            <a:avLst/>
          </a:prstGeom>
          <a:noFill/>
          <a:ln>
            <a:noFill/>
          </a:ln>
        </p:spPr>
        <p:txBody>
          <a:bodyPr anchorCtr="0" anchor="t" bIns="45700" lIns="0" spcFirstLastPara="1" rIns="0" wrap="square" tIns="45700">
            <a:noAutofit/>
          </a:bodyPr>
          <a:lstStyle/>
          <a:p>
            <a:pPr indent="0" lvl="1" marL="201168" rtl="0" algn="l">
              <a:lnSpc>
                <a:spcPct val="161428"/>
              </a:lnSpc>
              <a:spcBef>
                <a:spcPts val="0"/>
              </a:spcBef>
              <a:spcAft>
                <a:spcPts val="0"/>
              </a:spcAft>
              <a:buSzPts val="1400"/>
              <a:buNone/>
            </a:pPr>
            <a:r>
              <a:rPr lang="en-US" sz="1400">
                <a:latin typeface="Helvetica Neue Light"/>
                <a:ea typeface="Helvetica Neue Light"/>
                <a:cs typeface="Helvetica Neue Light"/>
                <a:sym typeface="Helvetica Neue Light"/>
              </a:rPr>
              <a:t>As the world heads toward two billion vehicles, making sure that these cars emit less pollution—both smog-forming nitrogen oxides and heat-trapping carbon dioxide—will be crucial, whether it is accomplished via more efficient internal combustion engines or better hybrids. </a:t>
            </a:r>
            <a:endParaRPr/>
          </a:p>
          <a:p>
            <a:pPr indent="0" lvl="1" marL="201168" rtl="0" algn="l">
              <a:lnSpc>
                <a:spcPct val="161428"/>
              </a:lnSpc>
              <a:spcBef>
                <a:spcPts val="600"/>
              </a:spcBef>
              <a:spcAft>
                <a:spcPts val="0"/>
              </a:spcAft>
              <a:buSzPts val="1400"/>
              <a:buNone/>
            </a:pPr>
            <a:r>
              <a:rPr b="1" lang="en-US" sz="1400">
                <a:latin typeface="Helvetica Neue Light"/>
                <a:ea typeface="Helvetica Neue Light"/>
                <a:cs typeface="Helvetica Neue Light"/>
                <a:sym typeface="Helvetica Neue Light"/>
              </a:rPr>
              <a:t>The EPA and Dept. of Transportation goals</a:t>
            </a:r>
            <a:endParaRPr/>
          </a:p>
          <a:p>
            <a:pPr indent="-182880" lvl="1" marL="384048" rtl="0" algn="l">
              <a:lnSpc>
                <a:spcPct val="161428"/>
              </a:lnSpc>
              <a:spcBef>
                <a:spcPts val="600"/>
              </a:spcBef>
              <a:spcAft>
                <a:spcPts val="0"/>
              </a:spcAft>
              <a:buSzPts val="1400"/>
              <a:buFont typeface="Noto Sans Symbols"/>
              <a:buChar char="▪"/>
            </a:pPr>
            <a:r>
              <a:rPr lang="en-US" sz="1400">
                <a:latin typeface="Helvetica Neue Light"/>
                <a:ea typeface="Helvetica Neue Light"/>
                <a:cs typeface="Helvetica Neue Light"/>
                <a:sym typeface="Helvetica Neue Light"/>
              </a:rPr>
              <a:t>Cut 6 billion metric tons of emissions over vehicle lifetime sold in model years 2012-2025 </a:t>
            </a:r>
            <a:endParaRPr/>
          </a:p>
          <a:p>
            <a:pPr indent="-182880" lvl="1" marL="384048" rtl="0" algn="l">
              <a:lnSpc>
                <a:spcPct val="161428"/>
              </a:lnSpc>
              <a:spcBef>
                <a:spcPts val="600"/>
              </a:spcBef>
              <a:spcAft>
                <a:spcPts val="0"/>
              </a:spcAft>
              <a:buSzPts val="1400"/>
              <a:buFont typeface="Noto Sans Symbols"/>
              <a:buChar char="▪"/>
            </a:pPr>
            <a:r>
              <a:rPr lang="en-US" sz="1400">
                <a:latin typeface="Helvetica Neue Light"/>
                <a:ea typeface="Helvetica Neue Light"/>
                <a:cs typeface="Helvetica Neue Light"/>
                <a:sym typeface="Helvetica Neue Light"/>
              </a:rPr>
              <a:t>Nearly double the fuel efficiency while protecting consumer choice; and</a:t>
            </a:r>
            <a:endParaRPr/>
          </a:p>
          <a:p>
            <a:pPr indent="-182880" lvl="1" marL="384048" rtl="0" algn="l">
              <a:lnSpc>
                <a:spcPct val="161428"/>
              </a:lnSpc>
              <a:spcBef>
                <a:spcPts val="600"/>
              </a:spcBef>
              <a:spcAft>
                <a:spcPts val="0"/>
              </a:spcAft>
              <a:buSzPts val="1400"/>
              <a:buFont typeface="Noto Sans Symbols"/>
              <a:buChar char="▪"/>
            </a:pPr>
            <a:r>
              <a:rPr lang="en-US" sz="1400">
                <a:latin typeface="Helvetica Neue Light"/>
                <a:ea typeface="Helvetica Neue Light"/>
                <a:cs typeface="Helvetica Neue Light"/>
                <a:sym typeface="Helvetica Neue Light"/>
              </a:rPr>
              <a:t>Reduce America’s dependence on oil and provide significant savings for consumers at the pump.</a:t>
            </a:r>
            <a:endParaRPr/>
          </a:p>
        </p:txBody>
      </p:sp>
      <p:sp>
        <p:nvSpPr>
          <p:cNvPr id="414" name="Google Shape;414;p53"/>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15" name="Google Shape;415;p53"/>
          <p:cNvPicPr preferRelativeResize="0"/>
          <p:nvPr/>
        </p:nvPicPr>
        <p:blipFill rotWithShape="1">
          <a:blip r:embed="rId3">
            <a:alphaModFix/>
          </a:blip>
          <a:srcRect b="0" l="0" r="0" t="0"/>
          <a:stretch/>
        </p:blipFill>
        <p:spPr>
          <a:xfrm>
            <a:off x="9096703" y="31172"/>
            <a:ext cx="3095297" cy="6260929"/>
          </a:xfrm>
          <a:prstGeom prst="rect">
            <a:avLst/>
          </a:prstGeom>
          <a:noFill/>
          <a:ln>
            <a:noFill/>
          </a:ln>
        </p:spPr>
      </p:pic>
      <p:pic>
        <p:nvPicPr>
          <p:cNvPr id="416" name="Google Shape;416;p53"/>
          <p:cNvPicPr preferRelativeResize="0"/>
          <p:nvPr/>
        </p:nvPicPr>
        <p:blipFill rotWithShape="1">
          <a:blip r:embed="rId4">
            <a:alphaModFix/>
          </a:blip>
          <a:srcRect b="0" l="0" r="0" t="0"/>
          <a:stretch/>
        </p:blipFill>
        <p:spPr>
          <a:xfrm>
            <a:off x="1097280" y="4835311"/>
            <a:ext cx="6281423" cy="13677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5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Infrastructure Upgrade</a:t>
            </a:r>
            <a:endParaRPr/>
          </a:p>
        </p:txBody>
      </p:sp>
      <p:pic>
        <p:nvPicPr>
          <p:cNvPr id="422" name="Google Shape;422;p54"/>
          <p:cNvPicPr preferRelativeResize="0"/>
          <p:nvPr>
            <p:ph idx="1" type="body"/>
          </p:nvPr>
        </p:nvPicPr>
        <p:blipFill rotWithShape="1">
          <a:blip r:embed="rId3">
            <a:alphaModFix/>
          </a:blip>
          <a:srcRect b="0" l="0" r="0" t="0"/>
          <a:stretch/>
        </p:blipFill>
        <p:spPr>
          <a:xfrm>
            <a:off x="1097280" y="1845734"/>
            <a:ext cx="4914573" cy="4223461"/>
          </a:xfrm>
          <a:prstGeom prst="rect">
            <a:avLst/>
          </a:prstGeom>
          <a:noFill/>
          <a:ln>
            <a:noFill/>
          </a:ln>
        </p:spPr>
      </p:pic>
      <p:sp>
        <p:nvSpPr>
          <p:cNvPr id="423" name="Google Shape;423;p54"/>
          <p:cNvSpPr txBox="1"/>
          <p:nvPr>
            <p:ph idx="2" type="body"/>
          </p:nvPr>
        </p:nvSpPr>
        <p:spPr>
          <a:xfrm>
            <a:off x="6217925" y="1845725"/>
            <a:ext cx="5901900" cy="4775700"/>
          </a:xfrm>
          <a:prstGeom prst="rect">
            <a:avLst/>
          </a:prstGeom>
          <a:noFill/>
          <a:ln>
            <a:noFill/>
          </a:ln>
        </p:spPr>
        <p:txBody>
          <a:bodyPr anchorCtr="0" anchor="t" bIns="45700" lIns="0" spcFirstLastPara="1" rIns="0" wrap="square" tIns="45700">
            <a:noAutofit/>
          </a:bodyPr>
          <a:lstStyle/>
          <a:p>
            <a:pPr indent="-107950" lvl="0" marL="91440" rtl="0" algn="l">
              <a:lnSpc>
                <a:spcPct val="145882"/>
              </a:lnSpc>
              <a:spcBef>
                <a:spcPts val="0"/>
              </a:spcBef>
              <a:spcAft>
                <a:spcPts val="0"/>
              </a:spcAft>
              <a:buSzPts val="1700"/>
              <a:buFont typeface="Arial"/>
              <a:buChar char="•"/>
            </a:pPr>
            <a:r>
              <a:rPr lang="en-US" sz="1700">
                <a:latin typeface="Helvetica Neue Light"/>
                <a:ea typeface="Helvetica Neue Light"/>
                <a:cs typeface="Helvetica Neue Light"/>
                <a:sym typeface="Helvetica Neue Light"/>
              </a:rPr>
              <a:t>Buildings worldwide contribute around one third of all greenhouse gas emissions (43 percent in the U.S. alone), even though investing in thicker insulation and other cost-effective, temperature-regulating steps can save money in the long run. </a:t>
            </a:r>
            <a:endParaRPr/>
          </a:p>
          <a:p>
            <a:pPr indent="-107950" lvl="0" marL="91440" rtl="0" algn="l">
              <a:lnSpc>
                <a:spcPct val="145882"/>
              </a:lnSpc>
              <a:spcBef>
                <a:spcPts val="1400"/>
              </a:spcBef>
              <a:spcAft>
                <a:spcPts val="0"/>
              </a:spcAft>
              <a:buSzPts val="1700"/>
              <a:buFont typeface="Arial"/>
              <a:buChar char="•"/>
            </a:pPr>
            <a:r>
              <a:rPr lang="en-US" sz="1700">
                <a:latin typeface="Helvetica Neue Light"/>
                <a:ea typeface="Helvetica Neue Light"/>
                <a:cs typeface="Helvetica Neue Light"/>
                <a:sym typeface="Helvetica Neue Light"/>
              </a:rPr>
              <a:t>Electric grids are at capacity or overloaded, but power demands continue to rise. And bad roads can lower the fuel economy of even the most efficient vehicle. Investing in new infrastructure, or radically upgrading existing highways and transmission lines, would help cut greenhouse gas emissions and drive economic growth in developing countries.</a:t>
            </a:r>
            <a:br>
              <a:rPr lang="en-US" sz="1700"/>
            </a:br>
            <a:endParaRPr sz="1700">
              <a:latin typeface="Helvetica Neue Light"/>
              <a:ea typeface="Helvetica Neue Light"/>
              <a:cs typeface="Helvetica Neue Light"/>
              <a:sym typeface="Helvetica Neue Light"/>
            </a:endParaRPr>
          </a:p>
        </p:txBody>
      </p:sp>
      <p:sp>
        <p:nvSpPr>
          <p:cNvPr id="424" name="Google Shape;424;p54"/>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5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Sustainable Agriculture</a:t>
            </a:r>
            <a:endParaRPr/>
          </a:p>
        </p:txBody>
      </p:sp>
      <p:pic>
        <p:nvPicPr>
          <p:cNvPr id="430" name="Google Shape;430;p55"/>
          <p:cNvPicPr preferRelativeResize="0"/>
          <p:nvPr>
            <p:ph idx="1" type="body"/>
          </p:nvPr>
        </p:nvPicPr>
        <p:blipFill rotWithShape="1">
          <a:blip r:embed="rId3">
            <a:alphaModFix/>
          </a:blip>
          <a:srcRect b="0" l="0" r="0" t="0"/>
          <a:stretch/>
        </p:blipFill>
        <p:spPr>
          <a:xfrm>
            <a:off x="908093" y="1845735"/>
            <a:ext cx="4835157" cy="4319407"/>
          </a:xfrm>
          <a:prstGeom prst="rect">
            <a:avLst/>
          </a:prstGeom>
          <a:noFill/>
          <a:ln>
            <a:noFill/>
          </a:ln>
        </p:spPr>
      </p:pic>
      <p:sp>
        <p:nvSpPr>
          <p:cNvPr id="431" name="Google Shape;431;p55"/>
          <p:cNvSpPr txBox="1"/>
          <p:nvPr>
            <p:ph idx="2" type="body"/>
          </p:nvPr>
        </p:nvSpPr>
        <p:spPr>
          <a:xfrm>
            <a:off x="5743250" y="1845734"/>
            <a:ext cx="5412430" cy="4319407"/>
          </a:xfrm>
          <a:prstGeom prst="rect">
            <a:avLst/>
          </a:prstGeom>
          <a:noFill/>
          <a:ln>
            <a:noFill/>
          </a:ln>
        </p:spPr>
        <p:txBody>
          <a:bodyPr anchorCtr="0" anchor="t" bIns="45700" lIns="0" spcFirstLastPara="1" rIns="0" wrap="square" tIns="45700">
            <a:noAutofit/>
          </a:bodyPr>
          <a:lstStyle/>
          <a:p>
            <a:pPr indent="-127000" lvl="0" marL="91440" rtl="0" algn="l">
              <a:lnSpc>
                <a:spcPct val="90000"/>
              </a:lnSpc>
              <a:spcBef>
                <a:spcPts val="0"/>
              </a:spcBef>
              <a:spcAft>
                <a:spcPts val="0"/>
              </a:spcAft>
              <a:buSzPts val="2000"/>
              <a:buFont typeface="Arial"/>
              <a:buChar char="•"/>
            </a:pPr>
            <a:r>
              <a:rPr lang="en-US">
                <a:latin typeface="Helvetica Neue Light"/>
                <a:ea typeface="Helvetica Neue Light"/>
                <a:cs typeface="Helvetica Neue Light"/>
                <a:sym typeface="Helvetica Neue Light"/>
              </a:rPr>
              <a:t>Everyone plays a role in creating a sustainable food system.</a:t>
            </a:r>
            <a:endParaRPr/>
          </a:p>
          <a:p>
            <a:pPr indent="-127000" lvl="0" marL="91440" rtl="0" algn="l">
              <a:lnSpc>
                <a:spcPct val="90000"/>
              </a:lnSpc>
              <a:spcBef>
                <a:spcPts val="1400"/>
              </a:spcBef>
              <a:spcAft>
                <a:spcPts val="0"/>
              </a:spcAft>
              <a:buSzPts val="2000"/>
              <a:buFont typeface="Arial"/>
              <a:buChar char="•"/>
            </a:pPr>
            <a:r>
              <a:rPr lang="en-US">
                <a:latin typeface="Helvetica Neue Light"/>
                <a:ea typeface="Helvetica Neue Light"/>
                <a:cs typeface="Helvetica Neue Light"/>
                <a:sym typeface="Helvetica Neue Light"/>
              </a:rPr>
              <a:t>Corn grown in the U.S. requires barrels of oil for the fertilizer to grow it and the diesel fuel to harvest and transport it. Some grocery stores stock organic produce that do not require such fertilizers, but it is often shipped from halfway across the globe. </a:t>
            </a:r>
            <a:endParaRPr/>
          </a:p>
          <a:p>
            <a:pPr indent="-127000" lvl="0" marL="91440" rtl="0" algn="l">
              <a:lnSpc>
                <a:spcPct val="90000"/>
              </a:lnSpc>
              <a:spcBef>
                <a:spcPts val="1400"/>
              </a:spcBef>
              <a:spcAft>
                <a:spcPts val="0"/>
              </a:spcAft>
              <a:buSzPts val="2000"/>
              <a:buFont typeface="Arial"/>
              <a:buChar char="•"/>
            </a:pPr>
            <a:r>
              <a:rPr lang="en-US">
                <a:latin typeface="Helvetica Neue Light"/>
                <a:ea typeface="Helvetica Neue Light"/>
                <a:cs typeface="Helvetica Neue Light"/>
                <a:sym typeface="Helvetica Neue Light"/>
              </a:rPr>
              <a:t>Consumers can play a critical role in creating a sustainable food system. Through their purchases, they send strong messages to producers, retailers and others in the system about what they think is important.</a:t>
            </a:r>
            <a:endParaRPr/>
          </a:p>
        </p:txBody>
      </p:sp>
      <p:sp>
        <p:nvSpPr>
          <p:cNvPr id="432" name="Google Shape;432;p55"/>
          <p:cNvSpPr txBox="1"/>
          <p:nvPr/>
        </p:nvSpPr>
        <p:spPr>
          <a:xfrm>
            <a:off x="0" y="6408710"/>
            <a:ext cx="123531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UC Davis Agricultural Sustainability Institute  http://asi.ucdavis.edu/programs/sarep/about/what-is-sustainable-agriculture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8"/>
          <p:cNvSpPr txBox="1"/>
          <p:nvPr>
            <p:ph type="title"/>
          </p:nvPr>
        </p:nvSpPr>
        <p:spPr>
          <a:xfrm>
            <a:off x="1103811" y="296374"/>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Greenhouse Gases</a:t>
            </a:r>
            <a:endParaRPr/>
          </a:p>
        </p:txBody>
      </p:sp>
      <p:sp>
        <p:nvSpPr>
          <p:cNvPr id="292" name="Google Shape;292;p38"/>
          <p:cNvSpPr txBox="1"/>
          <p:nvPr>
            <p:ph idx="1" type="body"/>
          </p:nvPr>
        </p:nvSpPr>
        <p:spPr>
          <a:xfrm>
            <a:off x="1084217" y="1845734"/>
            <a:ext cx="10097589" cy="4023360"/>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3F3F3F"/>
              </a:buClr>
              <a:buSzPts val="1600"/>
              <a:buFont typeface="Helvetica Neue Light"/>
              <a:buNone/>
            </a:pPr>
            <a:r>
              <a:rPr lang="en-US" sz="1600">
                <a:latin typeface="Helvetica Neue Light"/>
                <a:ea typeface="Helvetica Neue Light"/>
                <a:cs typeface="Helvetica Neue Light"/>
                <a:sym typeface="Helvetica Neue Light"/>
              </a:rPr>
              <a:t>Greenhouse gases build up in the Earth’s atmosphere.  They let the short radiation waves enter the Earth’s atmosphere without problem, but they trap the slower infrared rays that try to exit the atmosphere.</a:t>
            </a:r>
            <a:endParaRPr/>
          </a:p>
          <a:p>
            <a:pPr indent="0" lvl="0" marL="0" marR="0" rtl="0" algn="l">
              <a:lnSpc>
                <a:spcPct val="100000"/>
              </a:lnSpc>
              <a:spcBef>
                <a:spcPts val="0"/>
              </a:spcBef>
              <a:spcAft>
                <a:spcPts val="0"/>
              </a:spcAft>
              <a:buClr>
                <a:srgbClr val="3F3F3F"/>
              </a:buClr>
              <a:buSzPts val="1400"/>
              <a:buFont typeface="Calibri"/>
              <a:buNone/>
            </a:pPr>
            <a:r>
              <a:t/>
            </a:r>
            <a:endParaRPr sz="1400">
              <a:latin typeface="Helvetica Neue Light"/>
              <a:ea typeface="Helvetica Neue Light"/>
              <a:cs typeface="Helvetica Neue Light"/>
              <a:sym typeface="Helvetica Neue Light"/>
            </a:endParaRPr>
          </a:p>
          <a:p>
            <a:pPr indent="0" lvl="0" marL="0" rtl="0" algn="l">
              <a:lnSpc>
                <a:spcPct val="100000"/>
              </a:lnSpc>
              <a:spcBef>
                <a:spcPts val="0"/>
              </a:spcBef>
              <a:spcAft>
                <a:spcPts val="0"/>
              </a:spcAft>
              <a:buClr>
                <a:srgbClr val="3F3F3F"/>
              </a:buClr>
              <a:buSzPts val="1600"/>
              <a:buNone/>
            </a:pPr>
            <a:r>
              <a:rPr lang="en-US" sz="1600">
                <a:latin typeface="Helvetica Neue Light"/>
                <a:ea typeface="Helvetica Neue Light"/>
                <a:cs typeface="Helvetica Neue Light"/>
                <a:sym typeface="Helvetica Neue Light"/>
              </a:rPr>
              <a:t>Many of these gases occur naturally, but human activity is increasing the concentrations of some of them in the atmosphere, including: carbon dioxide, methane and nitrous oxide.</a:t>
            </a:r>
            <a:endParaRPr/>
          </a:p>
        </p:txBody>
      </p:sp>
      <p:pic>
        <p:nvPicPr>
          <p:cNvPr id="293" name="Google Shape;293;p38"/>
          <p:cNvPicPr preferRelativeResize="0"/>
          <p:nvPr/>
        </p:nvPicPr>
        <p:blipFill rotWithShape="1">
          <a:blip r:embed="rId3">
            <a:alphaModFix/>
          </a:blip>
          <a:srcRect b="0" l="0" r="0" t="0"/>
          <a:stretch/>
        </p:blipFill>
        <p:spPr>
          <a:xfrm>
            <a:off x="1103811" y="3187948"/>
            <a:ext cx="4878978" cy="3145227"/>
          </a:xfrm>
          <a:prstGeom prst="rect">
            <a:avLst/>
          </a:prstGeom>
          <a:noFill/>
          <a:ln>
            <a:noFill/>
          </a:ln>
        </p:spPr>
      </p:pic>
      <p:pic>
        <p:nvPicPr>
          <p:cNvPr id="294" name="Google Shape;294;p38"/>
          <p:cNvPicPr preferRelativeResize="0"/>
          <p:nvPr>
            <p:ph idx="2" type="body"/>
          </p:nvPr>
        </p:nvPicPr>
        <p:blipFill rotWithShape="1">
          <a:blip r:embed="rId4">
            <a:alphaModFix/>
          </a:blip>
          <a:srcRect b="20212" l="0" r="0" t="0"/>
          <a:stretch/>
        </p:blipFill>
        <p:spPr>
          <a:xfrm>
            <a:off x="6364055" y="3255194"/>
            <a:ext cx="4798156" cy="3077981"/>
          </a:xfrm>
          <a:prstGeom prst="rect">
            <a:avLst/>
          </a:prstGeom>
          <a:noFill/>
          <a:ln>
            <a:noFill/>
          </a:ln>
        </p:spPr>
      </p:pic>
      <p:sp>
        <p:nvSpPr>
          <p:cNvPr id="295" name="Google Shape;295;p38"/>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Source: </a:t>
            </a:r>
            <a:r>
              <a:rPr b="0" i="0" lang="en-US" sz="1800" u="none" cap="none" strike="noStrike">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5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Reusing &amp; Recycling</a:t>
            </a:r>
            <a:endParaRPr/>
          </a:p>
        </p:txBody>
      </p:sp>
      <p:sp>
        <p:nvSpPr>
          <p:cNvPr id="438" name="Google Shape;438;p56"/>
          <p:cNvSpPr txBox="1"/>
          <p:nvPr>
            <p:ph idx="1" type="body"/>
          </p:nvPr>
        </p:nvSpPr>
        <p:spPr>
          <a:xfrm>
            <a:off x="202800" y="1845725"/>
            <a:ext cx="10953000" cy="1297800"/>
          </a:xfrm>
          <a:prstGeom prst="rect">
            <a:avLst/>
          </a:prstGeom>
          <a:noFill/>
          <a:ln>
            <a:noFill/>
          </a:ln>
        </p:spPr>
        <p:txBody>
          <a:bodyPr anchorCtr="0" anchor="t" bIns="45700" lIns="0" spcFirstLastPara="1" rIns="0" wrap="square" tIns="45700">
            <a:noAutofit/>
          </a:bodyPr>
          <a:lstStyle/>
          <a:p>
            <a:pPr indent="-107950" lvl="0" marL="91440" rtl="0" algn="l">
              <a:lnSpc>
                <a:spcPct val="70000"/>
              </a:lnSpc>
              <a:spcBef>
                <a:spcPts val="0"/>
              </a:spcBef>
              <a:spcAft>
                <a:spcPts val="0"/>
              </a:spcAft>
              <a:buSzPts val="1700"/>
              <a:buFont typeface="Arial"/>
              <a:buChar char="•"/>
            </a:pPr>
            <a:r>
              <a:rPr lang="en-US" sz="1700">
                <a:latin typeface="Helvetica Neue Light"/>
                <a:ea typeface="Helvetica Neue Light"/>
                <a:cs typeface="Helvetica Neue Light"/>
                <a:sym typeface="Helvetica Neue Light"/>
              </a:rPr>
              <a:t>Reusing or recycling old materials means that no new materials are being used.  No new trees are being cut down, no new oil is being used, etc.</a:t>
            </a:r>
            <a:endParaRPr/>
          </a:p>
          <a:p>
            <a:pPr indent="-107950" lvl="0" marL="91440" rtl="0" algn="l">
              <a:lnSpc>
                <a:spcPct val="70000"/>
              </a:lnSpc>
              <a:spcBef>
                <a:spcPts val="400"/>
              </a:spcBef>
              <a:spcAft>
                <a:spcPts val="0"/>
              </a:spcAft>
              <a:buSzPts val="1700"/>
              <a:buFont typeface="Arial"/>
              <a:buChar char="•"/>
            </a:pPr>
            <a:r>
              <a:rPr lang="en-US" sz="1700">
                <a:latin typeface="Helvetica Neue Light"/>
                <a:ea typeface="Helvetica Neue Light"/>
                <a:cs typeface="Helvetica Neue Light"/>
                <a:sym typeface="Helvetica Neue Light"/>
              </a:rPr>
              <a:t>Improved paper recycling and forest management—balancing the amount of wood taken out with the amount of new trees growing—could quickly eliminate a significant chunk of emissions.</a:t>
            </a:r>
            <a:endParaRPr/>
          </a:p>
          <a:p>
            <a:pPr indent="-107950" lvl="0" marL="91440" rtl="0" algn="l">
              <a:lnSpc>
                <a:spcPct val="70000"/>
              </a:lnSpc>
              <a:spcBef>
                <a:spcPts val="400"/>
              </a:spcBef>
              <a:spcAft>
                <a:spcPts val="0"/>
              </a:spcAft>
              <a:buSzPts val="1700"/>
              <a:buFont typeface="Arial"/>
              <a:buChar char="•"/>
            </a:pPr>
            <a:r>
              <a:rPr lang="en-US" sz="1700">
                <a:latin typeface="Helvetica Neue Light"/>
                <a:ea typeface="Helvetica Neue Light"/>
                <a:cs typeface="Helvetica Neue Light"/>
                <a:sym typeface="Helvetica Neue Light"/>
              </a:rPr>
              <a:t>Think twice before you buy new items.  You can find gently used clothes, furniture… almost anything if you look (and for a lot less money)!</a:t>
            </a:r>
            <a:endParaRPr sz="1700">
              <a:latin typeface="Helvetica Neue Light"/>
              <a:ea typeface="Helvetica Neue Light"/>
              <a:cs typeface="Helvetica Neue Light"/>
              <a:sym typeface="Helvetica Neue Light"/>
            </a:endParaRPr>
          </a:p>
        </p:txBody>
      </p:sp>
      <p:pic>
        <p:nvPicPr>
          <p:cNvPr id="439" name="Google Shape;439;p56"/>
          <p:cNvPicPr preferRelativeResize="0"/>
          <p:nvPr>
            <p:ph idx="2" type="body"/>
          </p:nvPr>
        </p:nvPicPr>
        <p:blipFill rotWithShape="1">
          <a:blip r:embed="rId3">
            <a:alphaModFix/>
          </a:blip>
          <a:srcRect b="5144" l="0" r="0" t="5564"/>
          <a:stretch/>
        </p:blipFill>
        <p:spPr>
          <a:xfrm>
            <a:off x="2768750" y="3362575"/>
            <a:ext cx="9171300" cy="3046200"/>
          </a:xfrm>
          <a:prstGeom prst="rect">
            <a:avLst/>
          </a:prstGeom>
          <a:noFill/>
          <a:ln>
            <a:noFill/>
          </a:ln>
        </p:spPr>
      </p:pic>
      <p:sp>
        <p:nvSpPr>
          <p:cNvPr id="440" name="Google Shape;440;p56"/>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Coal, Oil, and Natural Gas (CO</a:t>
            </a:r>
            <a:r>
              <a:rPr baseline="-25000" lang="en-US">
                <a:latin typeface="Helvetica Neue Light"/>
                <a:ea typeface="Helvetica Neue Light"/>
                <a:cs typeface="Helvetica Neue Light"/>
                <a:sym typeface="Helvetica Neue Light"/>
              </a:rPr>
              <a:t>2</a:t>
            </a:r>
            <a:r>
              <a:rPr lang="en-US">
                <a:latin typeface="Helvetica Neue Light"/>
                <a:ea typeface="Helvetica Neue Light"/>
                <a:cs typeface="Helvetica Neue Light"/>
                <a:sym typeface="Helvetica Neue Light"/>
              </a:rPr>
              <a:t>)</a:t>
            </a:r>
            <a:endParaRPr/>
          </a:p>
        </p:txBody>
      </p:sp>
      <p:sp>
        <p:nvSpPr>
          <p:cNvPr id="301" name="Google Shape;301;p39"/>
          <p:cNvSpPr txBox="1"/>
          <p:nvPr>
            <p:ph idx="1" type="body"/>
          </p:nvPr>
        </p:nvSpPr>
        <p:spPr>
          <a:xfrm>
            <a:off x="940526" y="1845734"/>
            <a:ext cx="6035040" cy="4457682"/>
          </a:xfrm>
          <a:prstGeom prst="rect">
            <a:avLst/>
          </a:prstGeom>
          <a:noFill/>
          <a:ln>
            <a:noFill/>
          </a:ln>
        </p:spPr>
        <p:txBody>
          <a:bodyPr anchorCtr="0" anchor="t" bIns="45700" lIns="0" spcFirstLastPara="1" rIns="0" wrap="square" tIns="45700">
            <a:noAutofit/>
          </a:bodyPr>
          <a:lstStyle/>
          <a:p>
            <a:pPr indent="-182880" lvl="1" marL="384048" rtl="0" algn="l">
              <a:lnSpc>
                <a:spcPct val="150000"/>
              </a:lnSpc>
              <a:spcBef>
                <a:spcPts val="0"/>
              </a:spcBef>
              <a:spcAft>
                <a:spcPts val="0"/>
              </a:spcAft>
              <a:buClr>
                <a:srgbClr val="3F3F3F"/>
              </a:buClr>
              <a:buSzPts val="2000"/>
              <a:buFont typeface="Courier New"/>
              <a:buChar char="o"/>
            </a:pPr>
            <a:r>
              <a:rPr lang="en-US" sz="2000">
                <a:latin typeface="Helvetica Neue Light"/>
                <a:ea typeface="Helvetica Neue Light"/>
                <a:cs typeface="Helvetica Neue Light"/>
                <a:sym typeface="Helvetica Neue Light"/>
              </a:rPr>
              <a:t>In 2014, CO</a:t>
            </a:r>
            <a:r>
              <a:rPr baseline="-25000" lang="en-US" sz="2000">
                <a:latin typeface="Helvetica Neue Light"/>
                <a:ea typeface="Helvetica Neue Light"/>
                <a:cs typeface="Helvetica Neue Light"/>
                <a:sym typeface="Helvetica Neue Light"/>
              </a:rPr>
              <a:t>2</a:t>
            </a:r>
            <a:r>
              <a:rPr lang="en-US" sz="2000">
                <a:latin typeface="Helvetica Neue Light"/>
                <a:ea typeface="Helvetica Neue Light"/>
                <a:cs typeface="Helvetica Neue Light"/>
                <a:sym typeface="Helvetica Neue Light"/>
              </a:rPr>
              <a:t> accounted for about 80.9% of all U.S. greenhouse gas emissions from human activities.</a:t>
            </a:r>
            <a:endParaRPr/>
          </a:p>
          <a:p>
            <a:pPr indent="-182880" lvl="1" marL="384048" rtl="0" algn="l">
              <a:lnSpc>
                <a:spcPct val="150000"/>
              </a:lnSpc>
              <a:spcBef>
                <a:spcPts val="0"/>
              </a:spcBef>
              <a:spcAft>
                <a:spcPts val="0"/>
              </a:spcAft>
              <a:buClr>
                <a:srgbClr val="3F3F3F"/>
              </a:buClr>
              <a:buSzPts val="2000"/>
              <a:buFont typeface="Courier New"/>
              <a:buChar char="o"/>
            </a:pPr>
            <a:r>
              <a:rPr lang="en-US" sz="2000">
                <a:latin typeface="Helvetica Neue Light"/>
                <a:ea typeface="Helvetica Neue Light"/>
                <a:cs typeface="Helvetica Neue Light"/>
                <a:sym typeface="Helvetica Neue Light"/>
              </a:rPr>
              <a:t>The main human activity that emits CO</a:t>
            </a:r>
            <a:r>
              <a:rPr baseline="-25000" lang="en-US" sz="2000">
                <a:latin typeface="Helvetica Neue Light"/>
                <a:ea typeface="Helvetica Neue Light"/>
                <a:cs typeface="Helvetica Neue Light"/>
                <a:sym typeface="Helvetica Neue Light"/>
              </a:rPr>
              <a:t>2</a:t>
            </a:r>
            <a:r>
              <a:rPr lang="en-US" sz="2000">
                <a:latin typeface="Helvetica Neue Light"/>
                <a:ea typeface="Helvetica Neue Light"/>
                <a:cs typeface="Helvetica Neue Light"/>
                <a:sym typeface="Helvetica Neue Light"/>
              </a:rPr>
              <a:t> is the combustion of fossil fuels (coal, natural gas, and oil) for energy and transportation, although certain industrial processes and land-use changes also emit CO</a:t>
            </a:r>
            <a:r>
              <a:rPr baseline="-25000" lang="en-US" sz="2000">
                <a:latin typeface="Helvetica Neue Light"/>
                <a:ea typeface="Helvetica Neue Light"/>
                <a:cs typeface="Helvetica Neue Light"/>
                <a:sym typeface="Helvetica Neue Light"/>
              </a:rPr>
              <a:t>2</a:t>
            </a:r>
            <a:r>
              <a:rPr lang="en-US" sz="2000">
                <a:latin typeface="Helvetica Neue Light"/>
                <a:ea typeface="Helvetica Neue Light"/>
                <a:cs typeface="Helvetica Neue Light"/>
                <a:sym typeface="Helvetica Neue Light"/>
              </a:rPr>
              <a:t>. </a:t>
            </a:r>
            <a:endParaRPr/>
          </a:p>
          <a:p>
            <a:pPr indent="-182880" lvl="1" marL="384048" rtl="0" algn="l">
              <a:lnSpc>
                <a:spcPct val="150000"/>
              </a:lnSpc>
              <a:spcBef>
                <a:spcPts val="0"/>
              </a:spcBef>
              <a:spcAft>
                <a:spcPts val="0"/>
              </a:spcAft>
              <a:buClr>
                <a:srgbClr val="3F3F3F"/>
              </a:buClr>
              <a:buSzPts val="2000"/>
              <a:buFont typeface="Courier New"/>
              <a:buChar char="o"/>
            </a:pPr>
            <a:r>
              <a:rPr lang="en-US" sz="2000">
                <a:latin typeface="Helvetica Neue Light"/>
                <a:ea typeface="Helvetica Neue Light"/>
                <a:cs typeface="Helvetica Neue Light"/>
                <a:sym typeface="Helvetica Neue Light"/>
              </a:rPr>
              <a:t>While CO</a:t>
            </a:r>
            <a:r>
              <a:rPr baseline="-25000" lang="en-US" sz="2000">
                <a:latin typeface="Helvetica Neue Light"/>
                <a:ea typeface="Helvetica Neue Light"/>
                <a:cs typeface="Helvetica Neue Light"/>
                <a:sym typeface="Helvetica Neue Light"/>
              </a:rPr>
              <a:t>2</a:t>
            </a:r>
            <a:r>
              <a:rPr lang="en-US" sz="2000">
                <a:latin typeface="Helvetica Neue Light"/>
                <a:ea typeface="Helvetica Neue Light"/>
                <a:cs typeface="Helvetica Neue Light"/>
                <a:sym typeface="Helvetica Neue Light"/>
              </a:rPr>
              <a:t> emissions come from a variety of natural sources, human-related emissions are responsible for the increase that has occurred in the atmosphere since the </a:t>
            </a:r>
            <a:r>
              <a:rPr b="1" lang="en-US" sz="2000">
                <a:latin typeface="Helvetica Neue Light"/>
                <a:ea typeface="Helvetica Neue Light"/>
                <a:cs typeface="Helvetica Neue Light"/>
                <a:sym typeface="Helvetica Neue Light"/>
              </a:rPr>
              <a:t>industrial revolution.</a:t>
            </a:r>
            <a:endParaRPr/>
          </a:p>
        </p:txBody>
      </p:sp>
      <p:pic>
        <p:nvPicPr>
          <p:cNvPr id="302" name="Google Shape;302;p39"/>
          <p:cNvPicPr preferRelativeResize="0"/>
          <p:nvPr>
            <p:ph idx="2" type="body"/>
          </p:nvPr>
        </p:nvPicPr>
        <p:blipFill rotWithShape="1">
          <a:blip r:embed="rId3">
            <a:alphaModFix/>
          </a:blip>
          <a:srcRect b="0" l="0" r="0" t="0"/>
          <a:stretch/>
        </p:blipFill>
        <p:spPr>
          <a:xfrm>
            <a:off x="6975566" y="1846369"/>
            <a:ext cx="4180114" cy="4457047"/>
          </a:xfrm>
          <a:prstGeom prst="rect">
            <a:avLst/>
          </a:prstGeom>
          <a:noFill/>
          <a:ln>
            <a:noFill/>
          </a:ln>
        </p:spPr>
      </p:pic>
      <p:sp>
        <p:nvSpPr>
          <p:cNvPr id="303" name="Google Shape;303;p39"/>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Livestock</a:t>
            </a:r>
            <a:endParaRPr/>
          </a:p>
        </p:txBody>
      </p:sp>
      <p:pic>
        <p:nvPicPr>
          <p:cNvPr descr="Cow wearing a &quot;Methane Capturing Backpack.&quot;" id="309" name="Google Shape;309;p40" title="Figure 1"/>
          <p:cNvPicPr preferRelativeResize="0"/>
          <p:nvPr>
            <p:ph idx="1" type="body"/>
          </p:nvPr>
        </p:nvPicPr>
        <p:blipFill rotWithShape="1">
          <a:blip r:embed="rId3">
            <a:alphaModFix/>
          </a:blip>
          <a:srcRect b="0" l="0" r="0" t="0"/>
          <a:stretch/>
        </p:blipFill>
        <p:spPr>
          <a:xfrm>
            <a:off x="1097280" y="2091544"/>
            <a:ext cx="4938712" cy="3279491"/>
          </a:xfrm>
          <a:prstGeom prst="rect">
            <a:avLst/>
          </a:prstGeom>
          <a:noFill/>
          <a:ln>
            <a:noFill/>
          </a:ln>
        </p:spPr>
      </p:pic>
      <p:sp>
        <p:nvSpPr>
          <p:cNvPr id="310" name="Google Shape;310;p40"/>
          <p:cNvSpPr txBox="1"/>
          <p:nvPr>
            <p:ph idx="2" type="body"/>
          </p:nvPr>
        </p:nvSpPr>
        <p:spPr>
          <a:xfrm>
            <a:off x="6217926" y="1845725"/>
            <a:ext cx="5710800" cy="4023300"/>
          </a:xfrm>
          <a:prstGeom prst="rect">
            <a:avLst/>
          </a:prstGeom>
          <a:noFill/>
          <a:ln>
            <a:noFill/>
          </a:ln>
        </p:spPr>
        <p:txBody>
          <a:bodyPr anchorCtr="0" anchor="t" bIns="45700" lIns="0" spcFirstLastPara="1" rIns="0" wrap="square" tIns="45700">
            <a:noAutofit/>
          </a:bodyPr>
          <a:lstStyle/>
          <a:p>
            <a:pPr indent="-127000" lvl="0" marL="91440" rtl="0" algn="l">
              <a:lnSpc>
                <a:spcPct val="80000"/>
              </a:lnSpc>
              <a:spcBef>
                <a:spcPts val="0"/>
              </a:spcBef>
              <a:spcAft>
                <a:spcPts val="0"/>
              </a:spcAft>
              <a:buSzPts val="2000"/>
              <a:buFont typeface="Arial"/>
              <a:buChar char="•"/>
            </a:pPr>
            <a:r>
              <a:rPr lang="en-US">
                <a:latin typeface="Helvetica Neue Light"/>
                <a:ea typeface="Helvetica Neue Light"/>
                <a:cs typeface="Helvetica Neue Light"/>
                <a:sym typeface="Helvetica Neue Light"/>
              </a:rPr>
              <a:t>Although methane (CH</a:t>
            </a:r>
            <a:r>
              <a:rPr baseline="-25000" lang="en-US">
                <a:latin typeface="Helvetica Neue Light"/>
                <a:ea typeface="Helvetica Neue Light"/>
                <a:cs typeface="Helvetica Neue Light"/>
                <a:sym typeface="Helvetica Neue Light"/>
              </a:rPr>
              <a:t>4</a:t>
            </a:r>
            <a:r>
              <a:rPr lang="en-US">
                <a:latin typeface="Helvetica Neue Light"/>
                <a:ea typeface="Helvetica Neue Light"/>
                <a:cs typeface="Helvetica Neue Light"/>
                <a:sym typeface="Helvetica Neue Light"/>
              </a:rPr>
              <a:t>) accounts for only 10% of emissions, each molecule is about 30x more harmful than a CO</a:t>
            </a:r>
            <a:r>
              <a:rPr baseline="-25000" lang="en-US">
                <a:latin typeface="Helvetica Neue Light"/>
                <a:ea typeface="Helvetica Neue Light"/>
                <a:cs typeface="Helvetica Neue Light"/>
                <a:sym typeface="Helvetica Neue Light"/>
              </a:rPr>
              <a:t>2</a:t>
            </a:r>
            <a:r>
              <a:rPr lang="en-US">
                <a:latin typeface="Helvetica Neue Light"/>
                <a:ea typeface="Helvetica Neue Light"/>
                <a:cs typeface="Helvetica Neue Light"/>
                <a:sym typeface="Helvetica Neue Light"/>
              </a:rPr>
              <a:t> molecule.</a:t>
            </a:r>
            <a:endParaRPr/>
          </a:p>
          <a:p>
            <a:pPr indent="-127000" lvl="0" marL="91440" rtl="0" algn="l">
              <a:lnSpc>
                <a:spcPct val="80000"/>
              </a:lnSpc>
              <a:spcBef>
                <a:spcPts val="1400"/>
              </a:spcBef>
              <a:spcAft>
                <a:spcPts val="0"/>
              </a:spcAft>
              <a:buSzPts val="2000"/>
              <a:buFont typeface="Arial"/>
              <a:buChar char="•"/>
            </a:pPr>
            <a:r>
              <a:rPr lang="en-US">
                <a:latin typeface="Helvetica Neue Light"/>
                <a:ea typeface="Helvetica Neue Light"/>
                <a:cs typeface="Helvetica Neue Light"/>
                <a:sym typeface="Helvetica Neue Light"/>
              </a:rPr>
              <a:t>Domestic livestock such as cattle, buffalo, sheep, goats, and camels produce large amounts of CH</a:t>
            </a:r>
            <a:r>
              <a:rPr baseline="-25000" lang="en-US">
                <a:latin typeface="Helvetica Neue Light"/>
                <a:ea typeface="Helvetica Neue Light"/>
                <a:cs typeface="Helvetica Neue Light"/>
                <a:sym typeface="Helvetica Neue Light"/>
              </a:rPr>
              <a:t>4</a:t>
            </a:r>
            <a:r>
              <a:rPr lang="en-US">
                <a:latin typeface="Helvetica Neue Light"/>
                <a:ea typeface="Helvetica Neue Light"/>
                <a:cs typeface="Helvetica Neue Light"/>
                <a:sym typeface="Helvetica Neue Light"/>
              </a:rPr>
              <a:t> as part of their normal digestive process. </a:t>
            </a:r>
            <a:endParaRPr/>
          </a:p>
          <a:p>
            <a:pPr indent="-127000" lvl="0" marL="91440" rtl="0" algn="l">
              <a:lnSpc>
                <a:spcPct val="80000"/>
              </a:lnSpc>
              <a:spcBef>
                <a:spcPts val="1400"/>
              </a:spcBef>
              <a:spcAft>
                <a:spcPts val="0"/>
              </a:spcAft>
              <a:buSzPts val="2000"/>
              <a:buFont typeface="Arial"/>
              <a:buChar char="•"/>
            </a:pPr>
            <a:r>
              <a:rPr lang="en-US">
                <a:latin typeface="Helvetica Neue Light"/>
                <a:ea typeface="Helvetica Neue Light"/>
                <a:cs typeface="Helvetica Neue Light"/>
                <a:sym typeface="Helvetica Neue Light"/>
              </a:rPr>
              <a:t>Also, when animals' manure is stored or managed in lagoons or holding tanks, CH</a:t>
            </a:r>
            <a:r>
              <a:rPr baseline="-25000" lang="en-US">
                <a:latin typeface="Helvetica Neue Light"/>
                <a:ea typeface="Helvetica Neue Light"/>
                <a:cs typeface="Helvetica Neue Light"/>
                <a:sym typeface="Helvetica Neue Light"/>
              </a:rPr>
              <a:t>4</a:t>
            </a:r>
            <a:r>
              <a:rPr lang="en-US">
                <a:latin typeface="Helvetica Neue Light"/>
                <a:ea typeface="Helvetica Neue Light"/>
                <a:cs typeface="Helvetica Neue Light"/>
                <a:sym typeface="Helvetica Neue Light"/>
              </a:rPr>
              <a:t> is produced. Because humans raise these animals for food, the emissions are considered human-related. Globally, the Agriculture sector is the primary source of CH</a:t>
            </a:r>
            <a:r>
              <a:rPr baseline="-25000" lang="en-US">
                <a:latin typeface="Helvetica Neue Light"/>
                <a:ea typeface="Helvetica Neue Light"/>
                <a:cs typeface="Helvetica Neue Light"/>
                <a:sym typeface="Helvetica Neue Light"/>
              </a:rPr>
              <a:t>4</a:t>
            </a:r>
            <a:r>
              <a:rPr lang="en-US">
                <a:latin typeface="Helvetica Neue Light"/>
                <a:ea typeface="Helvetica Neue Light"/>
                <a:cs typeface="Helvetica Neue Light"/>
                <a:sym typeface="Helvetica Neue Light"/>
              </a:rPr>
              <a:t> emissions.</a:t>
            </a:r>
            <a:endParaRPr/>
          </a:p>
        </p:txBody>
      </p:sp>
      <p:sp>
        <p:nvSpPr>
          <p:cNvPr id="311" name="Google Shape;311;p40"/>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40"/>
          <p:cNvSpPr txBox="1"/>
          <p:nvPr/>
        </p:nvSpPr>
        <p:spPr>
          <a:xfrm>
            <a:off x="1097280" y="5448985"/>
            <a:ext cx="493871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Helvetica Neue Light"/>
                <a:ea typeface="Helvetica Neue Light"/>
                <a:cs typeface="Helvetica Neue Light"/>
                <a:sym typeface="Helvetica Neue Light"/>
              </a:rPr>
              <a:t>Cow wearing a “methane collecting” backpack, which captures and measures methane emissions</a:t>
            </a:r>
            <a:r>
              <a:rPr lang="en-US" sz="1800">
                <a:solidFill>
                  <a:schemeClr val="dk1"/>
                </a:solidFill>
                <a:latin typeface="Calibri"/>
                <a:ea typeface="Calibri"/>
                <a:cs typeface="Calibri"/>
                <a:sym typeface="Calibri"/>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Deforestation</a:t>
            </a:r>
            <a:endParaRPr/>
          </a:p>
        </p:txBody>
      </p:sp>
      <p:sp>
        <p:nvSpPr>
          <p:cNvPr id="318" name="Google Shape;318;p41"/>
          <p:cNvSpPr txBox="1"/>
          <p:nvPr>
            <p:ph idx="1" type="body"/>
          </p:nvPr>
        </p:nvSpPr>
        <p:spPr>
          <a:xfrm>
            <a:off x="1097278" y="1845734"/>
            <a:ext cx="10058402" cy="2124978"/>
          </a:xfrm>
          <a:prstGeom prst="rect">
            <a:avLst/>
          </a:prstGeom>
          <a:noFill/>
          <a:ln>
            <a:noFill/>
          </a:ln>
        </p:spPr>
        <p:txBody>
          <a:bodyPr anchorCtr="0" anchor="t" bIns="45700" lIns="0" spcFirstLastPara="1" rIns="0" wrap="square" tIns="45700">
            <a:noAutofit/>
          </a:bodyPr>
          <a:lstStyle/>
          <a:p>
            <a:pPr indent="-127000" lvl="0" marL="91440" rtl="0" algn="l">
              <a:lnSpc>
                <a:spcPct val="80000"/>
              </a:lnSpc>
              <a:spcBef>
                <a:spcPts val="0"/>
              </a:spcBef>
              <a:spcAft>
                <a:spcPts val="0"/>
              </a:spcAft>
              <a:buSzPts val="2000"/>
              <a:buFont typeface="Arial"/>
              <a:buChar char="•"/>
            </a:pPr>
            <a:r>
              <a:rPr lang="en-US">
                <a:latin typeface="Helvetica Neue Light"/>
                <a:ea typeface="Helvetica Neue Light"/>
                <a:cs typeface="Helvetica Neue Light"/>
                <a:sym typeface="Helvetica Neue Light"/>
              </a:rPr>
              <a:t>In the United States, forests occupy approximately 740 million acres, about one third of the country's total land area.</a:t>
            </a:r>
            <a:r>
              <a:rPr baseline="30000" lang="en-US">
                <a:latin typeface="Helvetica Neue Light"/>
                <a:ea typeface="Helvetica Neue Light"/>
                <a:cs typeface="Helvetica Neue Light"/>
                <a:sym typeface="Helvetica Neue Light"/>
              </a:rPr>
              <a:t> </a:t>
            </a:r>
            <a:r>
              <a:rPr lang="en-US">
                <a:latin typeface="Helvetica Neue Light"/>
                <a:ea typeface="Helvetica Neue Light"/>
                <a:cs typeface="Helvetica Neue Light"/>
                <a:sym typeface="Helvetica Neue Light"/>
              </a:rPr>
              <a:t> America's forests provide many benefits and services to society, including clean water and air, recreation, wildlife habitat, carbon storage, climate regulation, and a variety of forest products.  </a:t>
            </a:r>
            <a:endParaRPr/>
          </a:p>
          <a:p>
            <a:pPr indent="-127000" lvl="0" marL="91440" rtl="0" algn="l">
              <a:lnSpc>
                <a:spcPct val="80000"/>
              </a:lnSpc>
              <a:spcBef>
                <a:spcPts val="1400"/>
              </a:spcBef>
              <a:spcAft>
                <a:spcPts val="0"/>
              </a:spcAft>
              <a:buSzPts val="2000"/>
              <a:buFont typeface="Arial"/>
              <a:buChar char="•"/>
            </a:pPr>
            <a:r>
              <a:rPr lang="en-US">
                <a:latin typeface="Helvetica Neue Light"/>
                <a:ea typeface="Helvetica Neue Light"/>
                <a:cs typeface="Helvetica Neue Light"/>
                <a:sym typeface="Helvetica Neue Light"/>
              </a:rPr>
              <a:t>Forests serve as carbon sinks. Trees use the atmospheric carbon dioxide and use it to build their bodies, storing it.  As humans burn and destroy forests for industrial and agricultural purposes, not only are we releasing more carbon into the air, but less is being pulled out. </a:t>
            </a:r>
            <a:endParaRPr/>
          </a:p>
        </p:txBody>
      </p:sp>
      <p:pic>
        <p:nvPicPr>
          <p:cNvPr id="319" name="Google Shape;319;p41"/>
          <p:cNvPicPr preferRelativeResize="0"/>
          <p:nvPr/>
        </p:nvPicPr>
        <p:blipFill rotWithShape="1">
          <a:blip r:embed="rId3">
            <a:alphaModFix/>
          </a:blip>
          <a:srcRect b="0" l="0" r="0" t="0"/>
          <a:stretch/>
        </p:blipFill>
        <p:spPr>
          <a:xfrm>
            <a:off x="1198476" y="4494051"/>
            <a:ext cx="4783048" cy="1793625"/>
          </a:xfrm>
          <a:prstGeom prst="rect">
            <a:avLst/>
          </a:prstGeom>
          <a:noFill/>
          <a:ln>
            <a:noFill/>
          </a:ln>
        </p:spPr>
      </p:pic>
      <p:sp>
        <p:nvSpPr>
          <p:cNvPr id="320" name="Google Shape;320;p41"/>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21" name="Google Shape;321;p41"/>
          <p:cNvPicPr preferRelativeResize="0"/>
          <p:nvPr>
            <p:ph idx="2" type="body"/>
          </p:nvPr>
        </p:nvPicPr>
        <p:blipFill rotWithShape="1">
          <a:blip r:embed="rId4">
            <a:alphaModFix/>
          </a:blip>
          <a:srcRect b="0" l="0" r="0" t="0"/>
          <a:stretch/>
        </p:blipFill>
        <p:spPr>
          <a:xfrm>
            <a:off x="7452651" y="4245576"/>
            <a:ext cx="3498000" cy="204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Landfills</a:t>
            </a:r>
            <a:endParaRPr/>
          </a:p>
        </p:txBody>
      </p:sp>
      <p:pic>
        <p:nvPicPr>
          <p:cNvPr id="327" name="Google Shape;327;p42"/>
          <p:cNvPicPr preferRelativeResize="0"/>
          <p:nvPr>
            <p:ph idx="2" type="body"/>
          </p:nvPr>
        </p:nvPicPr>
        <p:blipFill rotWithShape="1">
          <a:blip r:embed="rId3">
            <a:alphaModFix/>
          </a:blip>
          <a:srcRect b="0" l="0" r="0" t="0"/>
          <a:stretch/>
        </p:blipFill>
        <p:spPr>
          <a:xfrm>
            <a:off x="6282388" y="1845684"/>
            <a:ext cx="5678700" cy="4283700"/>
          </a:xfrm>
          <a:prstGeom prst="rect">
            <a:avLst/>
          </a:prstGeom>
          <a:noFill/>
          <a:ln>
            <a:noFill/>
          </a:ln>
        </p:spPr>
      </p:pic>
      <p:sp>
        <p:nvSpPr>
          <p:cNvPr id="328" name="Google Shape;328;p42"/>
          <p:cNvSpPr txBox="1"/>
          <p:nvPr>
            <p:ph idx="1" type="body"/>
          </p:nvPr>
        </p:nvSpPr>
        <p:spPr>
          <a:xfrm>
            <a:off x="461377" y="1845725"/>
            <a:ext cx="5573700" cy="4283700"/>
          </a:xfrm>
          <a:prstGeom prst="rect">
            <a:avLst/>
          </a:prstGeom>
          <a:noFill/>
          <a:ln>
            <a:noFill/>
          </a:ln>
        </p:spPr>
        <p:txBody>
          <a:bodyPr anchorCtr="0" anchor="t" bIns="45700" lIns="0" spcFirstLastPara="1" rIns="0" wrap="square" tIns="45700">
            <a:noAutofit/>
          </a:bodyPr>
          <a:lstStyle/>
          <a:p>
            <a:pPr indent="-127000" lvl="0" marL="91440" rtl="0" algn="l">
              <a:lnSpc>
                <a:spcPct val="150000"/>
              </a:lnSpc>
              <a:spcBef>
                <a:spcPts val="0"/>
              </a:spcBef>
              <a:spcAft>
                <a:spcPts val="0"/>
              </a:spcAft>
              <a:buSzPts val="2000"/>
              <a:buFont typeface="Arial"/>
              <a:buChar char="•"/>
            </a:pPr>
            <a:r>
              <a:rPr lang="en-US">
                <a:latin typeface="Helvetica Neue Light"/>
                <a:ea typeface="Helvetica Neue Light"/>
                <a:cs typeface="Helvetica Neue Light"/>
                <a:sym typeface="Helvetica Neue Light"/>
              </a:rPr>
              <a:t>Traditional waste management techniques account for as much as 5% of greenhouse gas emissions.  As the stuff we throw away breaks down, it leaks methane back into the air.  </a:t>
            </a:r>
            <a:endParaRPr/>
          </a:p>
          <a:p>
            <a:pPr indent="-127000" lvl="0" marL="91440" rtl="0" algn="l">
              <a:lnSpc>
                <a:spcPct val="150000"/>
              </a:lnSpc>
              <a:spcBef>
                <a:spcPts val="1400"/>
              </a:spcBef>
              <a:spcAft>
                <a:spcPts val="0"/>
              </a:spcAft>
              <a:buSzPts val="2000"/>
              <a:buFont typeface="Arial"/>
              <a:buChar char="•"/>
            </a:pPr>
            <a:r>
              <a:rPr lang="en-US">
                <a:latin typeface="Helvetica Neue Light"/>
                <a:ea typeface="Helvetica Neue Light"/>
                <a:cs typeface="Helvetica Neue Light"/>
                <a:sym typeface="Helvetica Neue Light"/>
              </a:rPr>
              <a:t>Approximately 42 percent of U.S. greenhouse gas emissions are associated with the energy used to produce, process, transport, and dispose of the food we eat and the goods we use.</a:t>
            </a:r>
            <a:endParaRPr/>
          </a:p>
        </p:txBody>
      </p:sp>
      <p:sp>
        <p:nvSpPr>
          <p:cNvPr id="329" name="Google Shape;329;p42"/>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4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Human Population</a:t>
            </a:r>
            <a:endParaRPr/>
          </a:p>
        </p:txBody>
      </p:sp>
      <p:sp>
        <p:nvSpPr>
          <p:cNvPr id="335" name="Google Shape;335;p43"/>
          <p:cNvSpPr txBox="1"/>
          <p:nvPr>
            <p:ph idx="2" type="body"/>
          </p:nvPr>
        </p:nvSpPr>
        <p:spPr>
          <a:xfrm>
            <a:off x="6217920" y="2061355"/>
            <a:ext cx="4937760" cy="4023360"/>
          </a:xfrm>
          <a:prstGeom prst="rect">
            <a:avLst/>
          </a:prstGeom>
          <a:noFill/>
          <a:ln>
            <a:noFill/>
          </a:ln>
        </p:spPr>
        <p:txBody>
          <a:bodyPr anchorCtr="0" anchor="t" bIns="45700" lIns="0" spcFirstLastPara="1" rIns="0" wrap="square" tIns="45700">
            <a:noAutofit/>
          </a:bodyPr>
          <a:lstStyle/>
          <a:p>
            <a:pPr indent="-127000" lvl="0" marL="91440" rtl="0" algn="l">
              <a:lnSpc>
                <a:spcPct val="155000"/>
              </a:lnSpc>
              <a:spcBef>
                <a:spcPts val="0"/>
              </a:spcBef>
              <a:spcAft>
                <a:spcPts val="0"/>
              </a:spcAft>
              <a:buSzPts val="2000"/>
              <a:buFont typeface="Arial"/>
              <a:buChar char="•"/>
            </a:pPr>
            <a:r>
              <a:rPr lang="en-US">
                <a:latin typeface="Helvetica Neue Light"/>
                <a:ea typeface="Helvetica Neue Light"/>
                <a:cs typeface="Helvetica Neue Light"/>
                <a:sym typeface="Helvetica Neue Light"/>
              </a:rPr>
              <a:t>As the human population continues to grow at an exponential pace, the amount of resources we use (coal, oil, gas, food, trees, etc.) continues to rise.</a:t>
            </a:r>
            <a:endParaRPr/>
          </a:p>
          <a:p>
            <a:pPr indent="-127000" lvl="0" marL="91440" rtl="0" algn="l">
              <a:lnSpc>
                <a:spcPct val="155000"/>
              </a:lnSpc>
              <a:spcBef>
                <a:spcPts val="1400"/>
              </a:spcBef>
              <a:spcAft>
                <a:spcPts val="0"/>
              </a:spcAft>
              <a:buSzPts val="2000"/>
              <a:buFont typeface="Arial"/>
              <a:buChar char="•"/>
            </a:pPr>
            <a:r>
              <a:rPr lang="en-US">
                <a:latin typeface="Helvetica Neue Light"/>
                <a:ea typeface="Helvetica Neue Light"/>
                <a:cs typeface="Helvetica Neue Light"/>
                <a:sym typeface="Helvetica Neue Light"/>
              </a:rPr>
              <a:t>The more the world's population rises, the greater the strain on dwindling resources and the greater the impact on the environment.</a:t>
            </a:r>
            <a:endParaRPr/>
          </a:p>
        </p:txBody>
      </p:sp>
      <p:pic>
        <p:nvPicPr>
          <p:cNvPr id="336" name="Google Shape;336;p43"/>
          <p:cNvPicPr preferRelativeResize="0"/>
          <p:nvPr>
            <p:ph idx="1" type="body"/>
          </p:nvPr>
        </p:nvPicPr>
        <p:blipFill rotWithShape="1">
          <a:blip r:embed="rId3">
            <a:alphaModFix/>
          </a:blip>
          <a:srcRect b="0" l="0" r="0" t="0"/>
          <a:stretch/>
        </p:blipFill>
        <p:spPr>
          <a:xfrm>
            <a:off x="1097279" y="1845735"/>
            <a:ext cx="4956679" cy="4469048"/>
          </a:xfrm>
          <a:prstGeom prst="rect">
            <a:avLst/>
          </a:prstGeom>
          <a:noFill/>
          <a:ln>
            <a:noFill/>
          </a:ln>
        </p:spPr>
      </p:pic>
      <p:sp>
        <p:nvSpPr>
          <p:cNvPr id="337" name="Google Shape;337;p43"/>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4"/>
          <p:cNvSpPr txBox="1"/>
          <p:nvPr>
            <p:ph type="ctrTitle"/>
          </p:nvPr>
        </p:nvSpPr>
        <p:spPr>
          <a:xfrm>
            <a:off x="1097279" y="758952"/>
            <a:ext cx="7826003" cy="356616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62626"/>
              </a:buClr>
              <a:buSzPts val="8000"/>
              <a:buFont typeface="Calibri"/>
              <a:buNone/>
            </a:pPr>
            <a:r>
              <a:rPr lang="en-US"/>
              <a:t>Climate Change</a:t>
            </a:r>
            <a:endParaRPr/>
          </a:p>
        </p:txBody>
      </p:sp>
      <p:sp>
        <p:nvSpPr>
          <p:cNvPr id="343" name="Google Shape;343;p44"/>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a:t>EFFECTS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Helvetica Neue Light"/>
              <a:buNone/>
            </a:pPr>
            <a:r>
              <a:rPr lang="en-US">
                <a:latin typeface="Helvetica Neue Light"/>
                <a:ea typeface="Helvetica Neue Light"/>
                <a:cs typeface="Helvetica Neue Light"/>
                <a:sym typeface="Helvetica Neue Light"/>
              </a:rPr>
              <a:t>Global Temperature Rise</a:t>
            </a:r>
            <a:endParaRPr/>
          </a:p>
        </p:txBody>
      </p:sp>
      <p:sp>
        <p:nvSpPr>
          <p:cNvPr id="349" name="Google Shape;349;p45"/>
          <p:cNvSpPr txBox="1"/>
          <p:nvPr>
            <p:ph idx="2" type="body"/>
          </p:nvPr>
        </p:nvSpPr>
        <p:spPr>
          <a:xfrm>
            <a:off x="1097281" y="1845735"/>
            <a:ext cx="10058400" cy="4023360"/>
          </a:xfrm>
          <a:prstGeom prst="rect">
            <a:avLst/>
          </a:prstGeom>
          <a:noFill/>
          <a:ln>
            <a:noFill/>
          </a:ln>
        </p:spPr>
        <p:txBody>
          <a:bodyPr anchorCtr="0" anchor="t" bIns="45700" lIns="0" spcFirstLastPara="1" rIns="0" wrap="square" tIns="45700">
            <a:noAutofit/>
          </a:bodyPr>
          <a:lstStyle/>
          <a:p>
            <a:pPr indent="-127000" lvl="0" marL="91440" rtl="0" algn="l">
              <a:lnSpc>
                <a:spcPct val="90000"/>
              </a:lnSpc>
              <a:spcBef>
                <a:spcPts val="0"/>
              </a:spcBef>
              <a:spcAft>
                <a:spcPts val="0"/>
              </a:spcAft>
              <a:buSzPts val="2000"/>
              <a:buChar char=" "/>
            </a:pPr>
            <a:r>
              <a:rPr lang="en-US">
                <a:latin typeface="Helvetica Neue Light"/>
                <a:ea typeface="Helvetica Neue Light"/>
                <a:cs typeface="Helvetica Neue Light"/>
                <a:sym typeface="Helvetica Neue Light"/>
              </a:rPr>
              <a:t>Earth's average surface temperature has increased by more than 1.5°F since the 1880s. Two-thirds of the warming has occurred in the last 40 years, at a rate of roughly 0.3°F – 0.4°F per decade. Average temperatures have risen across the contiguous 48 states since 1901, with an increased rate of warming over the past 30 years.  </a:t>
            </a:r>
            <a:endParaRPr/>
          </a:p>
        </p:txBody>
      </p:sp>
      <p:sp>
        <p:nvSpPr>
          <p:cNvPr id="350" name="Google Shape;350;p45"/>
          <p:cNvSpPr txBox="1"/>
          <p:nvPr/>
        </p:nvSpPr>
        <p:spPr>
          <a:xfrm>
            <a:off x="0" y="6408710"/>
            <a:ext cx="108120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Source: </a:t>
            </a:r>
            <a:r>
              <a:rPr lang="en-US" sz="1800">
                <a:solidFill>
                  <a:schemeClr val="dk1"/>
                </a:solidFill>
                <a:latin typeface="Calibri"/>
                <a:ea typeface="Calibri"/>
                <a:cs typeface="Calibri"/>
                <a:sym typeface="Calibri"/>
              </a:rPr>
              <a:t>Environmental Protection Agency website:  https://19january2017snapshot.epa.gov/climatechange_.html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51" name="Google Shape;351;p45"/>
          <p:cNvPicPr preferRelativeResize="0"/>
          <p:nvPr>
            <p:ph idx="1" type="body"/>
          </p:nvPr>
        </p:nvPicPr>
        <p:blipFill rotWithShape="1">
          <a:blip r:embed="rId3">
            <a:alphaModFix/>
          </a:blip>
          <a:srcRect b="0" l="0" r="0" t="0"/>
          <a:stretch/>
        </p:blipFill>
        <p:spPr>
          <a:xfrm>
            <a:off x="1488799" y="3250474"/>
            <a:ext cx="7729200" cy="2148900"/>
          </a:xfrm>
          <a:prstGeom prst="rect">
            <a:avLst/>
          </a:prstGeom>
          <a:noFill/>
          <a:ln>
            <a:noFill/>
          </a:ln>
        </p:spPr>
      </p:pic>
      <p:sp>
        <p:nvSpPr>
          <p:cNvPr id="352" name="Google Shape;352;p45"/>
          <p:cNvSpPr txBox="1"/>
          <p:nvPr/>
        </p:nvSpPr>
        <p:spPr>
          <a:xfrm>
            <a:off x="1310114" y="5508068"/>
            <a:ext cx="9632731"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Helvetica Neue Light"/>
                <a:ea typeface="Helvetica Neue Light"/>
                <a:cs typeface="Helvetica Neue Light"/>
                <a:sym typeface="Helvetica Neue Light"/>
              </a:rPr>
              <a:t>These maps show temperatures across the world in the 1880s (left) and the 1980s (right). Blue colors represent cooler temperatures compared with the average temperatures from 1951 to 1980, and red colors represent warmer temperatures compared to this average.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Retrospect">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Retrospect">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